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35" r:id="rId3"/>
    <p:sldId id="338" r:id="rId4"/>
    <p:sldId id="256" r:id="rId5"/>
    <p:sldId id="336" r:id="rId6"/>
    <p:sldId id="260" r:id="rId7"/>
    <p:sldId id="265" r:id="rId8"/>
    <p:sldId id="311" r:id="rId9"/>
    <p:sldId id="269" r:id="rId10"/>
    <p:sldId id="326" r:id="rId11"/>
    <p:sldId id="271" r:id="rId12"/>
    <p:sldId id="272" r:id="rId13"/>
    <p:sldId id="275" r:id="rId14"/>
    <p:sldId id="339" r:id="rId15"/>
    <p:sldId id="328" r:id="rId16"/>
    <p:sldId id="281" r:id="rId17"/>
    <p:sldId id="285" r:id="rId18"/>
    <p:sldId id="322" r:id="rId19"/>
    <p:sldId id="340" r:id="rId20"/>
    <p:sldId id="283" r:id="rId21"/>
    <p:sldId id="284" r:id="rId22"/>
    <p:sldId id="282" r:id="rId23"/>
    <p:sldId id="329" r:id="rId24"/>
    <p:sldId id="286" r:id="rId25"/>
    <p:sldId id="288" r:id="rId26"/>
    <p:sldId id="330" r:id="rId27"/>
    <p:sldId id="342" r:id="rId28"/>
    <p:sldId id="343" r:id="rId29"/>
    <p:sldId id="341" r:id="rId30"/>
    <p:sldId id="292" r:id="rId31"/>
    <p:sldId id="293" r:id="rId32"/>
    <p:sldId id="294" r:id="rId33"/>
    <p:sldId id="296" r:id="rId34"/>
    <p:sldId id="334" r:id="rId35"/>
    <p:sldId id="321" r:id="rId36"/>
    <p:sldId id="344" r:id="rId37"/>
    <p:sldId id="345" r:id="rId38"/>
    <p:sldId id="301" r:id="rId39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93514" autoAdjust="0"/>
  </p:normalViewPr>
  <p:slideViewPr>
    <p:cSldViewPr>
      <p:cViewPr>
        <p:scale>
          <a:sx n="75" d="100"/>
          <a:sy n="75" d="100"/>
        </p:scale>
        <p:origin x="-1694" y="-2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9F7145C-FC64-4A47-9F25-68FD5F8625BC}" type="datetimeFigureOut">
              <a:rPr lang="de-DE" smtClean="0"/>
              <a:t>05.07.2018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576427B-4D85-4E26-A2E5-9AB2201620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0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CK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fld id="{BD8E8325-A2CB-424A-873E-8A0C7FBAC7D9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r>
              <a:rPr lang="de-DE" dirty="0" smtClean="0"/>
              <a:t>www.dick.de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r>
              <a:rPr lang="de-DE" dirty="0" smtClean="0"/>
              <a:t>&gt; </a:t>
            </a:r>
            <a:fld id="{92EE8285-FA2F-494C-8FC9-06480478140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2143108" y="500042"/>
            <a:ext cx="6572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 descr="Dicklogo_Claim300dpi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643074" cy="539627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29438" y="214313"/>
            <a:ext cx="1785937" cy="285750"/>
          </a:xfrm>
        </p:spPr>
        <p:txBody>
          <a:bodyPr>
            <a:noAutofit/>
          </a:bodyPr>
          <a:lstStyle>
            <a:lvl1pPr algn="r">
              <a:buNone/>
              <a:defRPr sz="1400" i="1">
                <a:latin typeface="Frutiger 55" pitchFamily="34" charset="0"/>
              </a:defRPr>
            </a:lvl1pPr>
          </a:lstStyle>
          <a:p>
            <a:pPr lvl="0"/>
            <a:r>
              <a:rPr lang="de-DE" dirty="0" smtClean="0"/>
              <a:t>Kapitel</a:t>
            </a:r>
            <a:endParaRPr lang="de-DE" dirty="0"/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00125"/>
            <a:ext cx="8229600" cy="571500"/>
          </a:xfrm>
        </p:spPr>
        <p:txBody>
          <a:bodyPr anchor="ctr">
            <a:normAutofit/>
          </a:bodyPr>
          <a:lstStyle>
            <a:lvl1pPr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135937" cy="46799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708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CK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www.dick.de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9CF5-6E38-4CE7-BD62-8DCD72FD8868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57200" y="2565400"/>
            <a:ext cx="8229600" cy="33845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457200" y="1847850"/>
            <a:ext cx="8229600" cy="5715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86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fld id="{AFC47519-9E77-4055-9259-2AE8E221E4E6}" type="datetimeFigureOut">
              <a:rPr lang="de-DE" smtClean="0"/>
              <a:pPr/>
              <a:t>05.07.2018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r>
              <a:rPr lang="de-DE" dirty="0" smtClean="0"/>
              <a:t>www.dick.de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utiger 55" pitchFamily="34" charset="0"/>
              </a:defRPr>
            </a:lvl1pPr>
          </a:lstStyle>
          <a:p>
            <a:r>
              <a:rPr lang="de-DE" dirty="0" smtClean="0"/>
              <a:t>&gt; </a:t>
            </a:r>
            <a:fld id="{92EE8285-FA2F-494C-8FC9-06480478140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2143108" y="500042"/>
            <a:ext cx="6572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Dicklogo_Claim300dpi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643074" cy="539627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29438" y="214313"/>
            <a:ext cx="1785937" cy="285750"/>
          </a:xfrm>
        </p:spPr>
        <p:txBody>
          <a:bodyPr>
            <a:noAutofit/>
          </a:bodyPr>
          <a:lstStyle>
            <a:lvl1pPr algn="r">
              <a:buNone/>
              <a:defRPr sz="1400" i="1">
                <a:latin typeface="Frutiger 55" pitchFamily="34" charset="0"/>
              </a:defRPr>
            </a:lvl1pPr>
          </a:lstStyle>
          <a:p>
            <a:pPr lvl="0"/>
            <a:r>
              <a:rPr lang="de-DE" dirty="0" smtClean="0"/>
              <a:t>Kapitel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00125"/>
            <a:ext cx="8229600" cy="571500"/>
          </a:xfrm>
        </p:spPr>
        <p:txBody>
          <a:bodyPr anchor="ctr">
            <a:normAutofit/>
          </a:bodyPr>
          <a:lstStyle>
            <a:lvl1pPr>
              <a:buNone/>
              <a:defRPr sz="2400">
                <a:solidFill>
                  <a:srgbClr val="FF0000"/>
                </a:solidFill>
              </a:defRPr>
            </a:lvl1pPr>
          </a:lstStyle>
          <a:p>
            <a:pPr lvl="0"/>
            <a:r>
              <a:rPr lang="de-DE" dirty="0" smtClean="0"/>
              <a:t>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75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DDF15-C58C-4BC7-AB31-0CACCEAD9C44}" type="datetime1">
              <a:rPr lang="de-DE" smtClean="0"/>
              <a:t>05.07.2018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www.dick.de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9CF5-6E38-4CE7-BD62-8DCD72FD88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39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6.png"/><Relationship Id="rId9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-2" y="5013176"/>
            <a:ext cx="9144002" cy="1296144"/>
          </a:xfrm>
          <a:solidFill>
            <a:srgbClr val="E2001A"/>
          </a:solidFill>
        </p:spPr>
        <p:txBody>
          <a:bodyPr anchor="ctr">
            <a:normAutofit/>
          </a:bodyPr>
          <a:lstStyle/>
          <a:p>
            <a:r>
              <a:rPr lang="de-DE" sz="2800" b="1" dirty="0" smtClean="0">
                <a:latin typeface="+mj-lt"/>
              </a:rPr>
              <a:t>Sharp </a:t>
            </a:r>
            <a:r>
              <a:rPr lang="de-DE" sz="2800" b="1" dirty="0" err="1" smtClean="0">
                <a:latin typeface="+mj-lt"/>
              </a:rPr>
              <a:t>Knives</a:t>
            </a:r>
            <a:r>
              <a:rPr lang="de-DE" sz="2800" b="1" dirty="0" smtClean="0">
                <a:latin typeface="+mj-lt"/>
              </a:rPr>
              <a:t> </a:t>
            </a:r>
            <a:r>
              <a:rPr lang="de-DE" sz="2800" b="1" dirty="0" err="1" smtClean="0">
                <a:latin typeface="+mj-lt"/>
              </a:rPr>
              <a:t>are</a:t>
            </a:r>
            <a:r>
              <a:rPr lang="de-DE" sz="2800" b="1" dirty="0" smtClean="0">
                <a:latin typeface="+mj-lt"/>
              </a:rPr>
              <a:t> essential </a:t>
            </a:r>
            <a:r>
              <a:rPr lang="de-DE" sz="2800" b="1" dirty="0" err="1" smtClean="0">
                <a:latin typeface="+mj-lt"/>
              </a:rPr>
              <a:t>for</a:t>
            </a:r>
            <a:r>
              <a:rPr lang="de-DE" sz="2800" b="1" dirty="0" smtClean="0">
                <a:latin typeface="+mj-lt"/>
              </a:rPr>
              <a:t> </a:t>
            </a:r>
            <a:r>
              <a:rPr lang="de-DE" sz="2800" b="1" dirty="0" err="1" smtClean="0">
                <a:latin typeface="+mj-lt"/>
              </a:rPr>
              <a:t>your</a:t>
            </a:r>
            <a:r>
              <a:rPr lang="de-DE" sz="2800" b="1" dirty="0" smtClean="0">
                <a:latin typeface="+mj-lt"/>
              </a:rPr>
              <a:t> </a:t>
            </a:r>
            <a:r>
              <a:rPr lang="de-DE" sz="2800" b="1" dirty="0" err="1" smtClean="0">
                <a:latin typeface="+mj-lt"/>
              </a:rPr>
              <a:t>daily</a:t>
            </a:r>
            <a:r>
              <a:rPr lang="de-DE" sz="2800" b="1" dirty="0" smtClean="0">
                <a:latin typeface="+mj-lt"/>
              </a:rPr>
              <a:t> </a:t>
            </a:r>
            <a:r>
              <a:rPr lang="de-DE" sz="2800" b="1" dirty="0" err="1" smtClean="0">
                <a:latin typeface="+mj-lt"/>
              </a:rPr>
              <a:t>work</a:t>
            </a:r>
            <a:endParaRPr lang="de-DE" sz="2800" b="1" dirty="0" smtClean="0">
              <a:latin typeface="+mj-lt"/>
            </a:endParaRPr>
          </a:p>
          <a:p>
            <a:r>
              <a:rPr lang="de-DE" sz="2400" dirty="0" smtClean="0">
                <a:latin typeface="+mj-lt"/>
              </a:rPr>
              <a:t>&amp; </a:t>
            </a:r>
            <a:r>
              <a:rPr lang="de-DE" sz="2400" dirty="0" err="1" smtClean="0">
                <a:latin typeface="+mj-lt"/>
              </a:rPr>
              <a:t>How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to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keep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them</a:t>
            </a:r>
            <a:r>
              <a:rPr lang="de-DE" sz="2400" dirty="0" smtClean="0">
                <a:latin typeface="+mj-lt"/>
              </a:rPr>
              <a:t> sharp</a:t>
            </a:r>
          </a:p>
        </p:txBody>
      </p:sp>
      <p:sp>
        <p:nvSpPr>
          <p:cNvPr id="7" name="Rechteck 6"/>
          <p:cNvSpPr/>
          <p:nvPr/>
        </p:nvSpPr>
        <p:spPr>
          <a:xfrm>
            <a:off x="-1" y="980728"/>
            <a:ext cx="3203849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" y="1154224"/>
            <a:ext cx="2232248" cy="7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Quality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Quality </a:t>
            </a:r>
            <a:r>
              <a:rPr lang="de-DE" dirty="0" err="1" smtClean="0">
                <a:solidFill>
                  <a:srgbClr val="FF0000"/>
                </a:solidFill>
              </a:rPr>
              <a:t>Factor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b="1" dirty="0" err="1" smtClean="0">
                <a:solidFill>
                  <a:srgbClr val="FF0000"/>
                </a:solidFill>
              </a:rPr>
              <a:t>Knife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Steel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87624" y="3075057"/>
            <a:ext cx="676875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X </a:t>
            </a:r>
            <a:r>
              <a:rPr lang="de-DE" sz="4000" dirty="0"/>
              <a:t>50 </a:t>
            </a:r>
            <a:r>
              <a:rPr lang="de-DE" sz="4000" dirty="0" err="1"/>
              <a:t>Cr</a:t>
            </a:r>
            <a:r>
              <a:rPr lang="de-DE" sz="4000" dirty="0"/>
              <a:t> Mo V 15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27584" y="4221088"/>
            <a:ext cx="32403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Carbon: </a:t>
            </a:r>
          </a:p>
          <a:p>
            <a:r>
              <a:rPr lang="en-US" sz="1600" dirty="0" smtClean="0"/>
              <a:t>most </a:t>
            </a:r>
            <a:r>
              <a:rPr lang="en-US" sz="1600" dirty="0"/>
              <a:t>important and most </a:t>
            </a:r>
            <a:r>
              <a:rPr lang="en-US" sz="1600" dirty="0" smtClean="0"/>
              <a:t>influential </a:t>
            </a:r>
            <a:r>
              <a:rPr lang="en-US" sz="1600" dirty="0"/>
              <a:t>alloying element in steel. The strength and hardenability of steel improves with an </a:t>
            </a:r>
            <a:r>
              <a:rPr lang="en-US" sz="1600" dirty="0" smtClean="0"/>
              <a:t>increased </a:t>
            </a:r>
            <a:r>
              <a:rPr lang="en-US" sz="1600" dirty="0"/>
              <a:t>carbon </a:t>
            </a:r>
            <a:r>
              <a:rPr lang="en-US" sz="1600" dirty="0" smtClean="0"/>
              <a:t>content.</a:t>
            </a:r>
            <a:r>
              <a:rPr lang="de-DE" sz="1600" dirty="0"/>
              <a:t> </a:t>
            </a:r>
            <a:r>
              <a:rPr lang="de-DE" sz="1600" dirty="0" smtClean="0"/>
              <a:t>50 </a:t>
            </a:r>
            <a:r>
              <a:rPr lang="de-DE" sz="1600" dirty="0" err="1" smtClean="0"/>
              <a:t>indicates</a:t>
            </a:r>
            <a:r>
              <a:rPr lang="de-DE" sz="1600" dirty="0" smtClean="0"/>
              <a:t> a 0.5</a:t>
            </a:r>
            <a:r>
              <a:rPr lang="de-DE" sz="1600" dirty="0"/>
              <a:t>% </a:t>
            </a:r>
            <a:r>
              <a:rPr lang="de-DE" sz="1600" dirty="0" err="1"/>
              <a:t>carbon</a:t>
            </a:r>
            <a:r>
              <a:rPr lang="de-DE" sz="1600" dirty="0"/>
              <a:t> </a:t>
            </a:r>
            <a:r>
              <a:rPr lang="de-DE" sz="1600" dirty="0" err="1"/>
              <a:t>content</a:t>
            </a:r>
            <a:r>
              <a:rPr lang="de-DE" sz="1600" dirty="0"/>
              <a:t> </a:t>
            </a:r>
            <a:endParaRPr lang="de-DE" sz="1600" dirty="0" smtClean="0"/>
          </a:p>
        </p:txBody>
      </p:sp>
      <p:cxnSp>
        <p:nvCxnSpPr>
          <p:cNvPr id="13" name="Gerade Verbindung 12"/>
          <p:cNvCxnSpPr/>
          <p:nvPr/>
        </p:nvCxnSpPr>
        <p:spPr>
          <a:xfrm flipH="1">
            <a:off x="1475656" y="3645024"/>
            <a:ext cx="1368152" cy="576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4880164" y="3645024"/>
            <a:ext cx="915972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076055" y="4365104"/>
            <a:ext cx="31556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Molybdenum</a:t>
            </a:r>
            <a:r>
              <a:rPr lang="de-DE" sz="1600" b="1" dirty="0"/>
              <a:t> </a:t>
            </a:r>
            <a:r>
              <a:rPr lang="de-DE" sz="1600" b="1" dirty="0" err="1"/>
              <a:t>and</a:t>
            </a:r>
            <a:r>
              <a:rPr lang="de-DE" sz="1600" b="1" dirty="0"/>
              <a:t> </a:t>
            </a:r>
            <a:r>
              <a:rPr lang="de-DE" sz="1600" b="1" dirty="0" err="1"/>
              <a:t>vanadium</a:t>
            </a:r>
            <a:r>
              <a:rPr lang="de-DE" sz="1600" b="1" dirty="0"/>
              <a:t>: </a:t>
            </a:r>
          </a:p>
          <a:p>
            <a:r>
              <a:rPr lang="en-US" sz="1600" i="1" dirty="0" smtClean="0"/>
              <a:t>Mo</a:t>
            </a:r>
            <a:r>
              <a:rPr lang="en-US" sz="1600" dirty="0" smtClean="0"/>
              <a:t> is </a:t>
            </a:r>
            <a:r>
              <a:rPr lang="en-US" sz="1600" dirty="0"/>
              <a:t>also responsible for the corrosion resistance; the high</a:t>
            </a:r>
          </a:p>
          <a:p>
            <a:r>
              <a:rPr lang="en-US" sz="1600" dirty="0"/>
              <a:t>content reduces the steel‘s susceptibility to pitting</a:t>
            </a:r>
            <a:r>
              <a:rPr lang="en-US" sz="1600" dirty="0" smtClean="0"/>
              <a:t>.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i="1" dirty="0" smtClean="0"/>
              <a:t>V</a:t>
            </a:r>
            <a:r>
              <a:rPr lang="en-US" sz="1600" dirty="0" smtClean="0"/>
              <a:t> increases </a:t>
            </a:r>
            <a:r>
              <a:rPr lang="en-US" sz="1600" dirty="0"/>
              <a:t>the wear resistance, edge retention and heat</a:t>
            </a:r>
          </a:p>
          <a:p>
            <a:r>
              <a:rPr lang="de-DE" sz="1600" dirty="0" err="1"/>
              <a:t>resistance</a:t>
            </a:r>
            <a:r>
              <a:rPr lang="de-DE" sz="1600" dirty="0"/>
              <a:t>.</a:t>
            </a:r>
            <a:endParaRPr lang="de-DE" sz="1600" dirty="0" smtClean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5652120" y="3645024"/>
            <a:ext cx="144016" cy="720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686755" y="1193969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Chromium</a:t>
            </a:r>
            <a:r>
              <a:rPr lang="de-DE" sz="1600" b="1" dirty="0"/>
              <a:t>: </a:t>
            </a:r>
          </a:p>
          <a:p>
            <a:r>
              <a:rPr lang="en-US" sz="1600" dirty="0" smtClean="0"/>
              <a:t>Another important addition, which improves the corrosion resistance, edge retention and wear resistance.</a:t>
            </a:r>
            <a:r>
              <a:rPr lang="de-DE" sz="1600" dirty="0"/>
              <a:t> </a:t>
            </a:r>
            <a:r>
              <a:rPr lang="de-DE" sz="1600" dirty="0" smtClean="0"/>
              <a:t>15 </a:t>
            </a:r>
            <a:r>
              <a:rPr lang="de-DE" sz="1600" dirty="0" err="1" smtClean="0"/>
              <a:t>indicates</a:t>
            </a:r>
            <a:r>
              <a:rPr lang="de-DE" sz="1600" dirty="0" smtClean="0"/>
              <a:t> a 15</a:t>
            </a:r>
            <a:r>
              <a:rPr lang="de-DE" sz="1600" dirty="0"/>
              <a:t>% </a:t>
            </a:r>
            <a:r>
              <a:rPr lang="de-DE" sz="1600" dirty="0" err="1" smtClean="0"/>
              <a:t>chromium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r>
              <a:rPr lang="de-DE" sz="1600" dirty="0"/>
              <a:t>.</a:t>
            </a:r>
            <a:endParaRPr lang="de-DE" sz="1600" dirty="0" smtClean="0"/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4211960" y="2794407"/>
            <a:ext cx="1080120" cy="4185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292080" y="2794407"/>
            <a:ext cx="864096" cy="4185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Blades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FF0000"/>
                </a:solidFill>
              </a:rPr>
              <a:t>Chef‘s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Knives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b="1" dirty="0" err="1" smtClean="0">
                <a:solidFill>
                  <a:srgbClr val="FF0000"/>
                </a:solidFill>
              </a:rPr>
              <a:t>Forged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280151" cy="467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Forged from a single piece of steel </a:t>
            </a:r>
            <a:r>
              <a:rPr lang="en-US" sz="1800" dirty="0"/>
              <a:t> </a:t>
            </a:r>
            <a:r>
              <a:rPr lang="en-US" sz="1800" dirty="0" smtClean="0"/>
              <a:t>                                                                 (continuous tang, not welded to the blade)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Well balanced and ergonomically designed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Manufacturing process with 45 steps.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Seamless connection of the handle and the blade.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21088"/>
            <a:ext cx="6480720" cy="10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Blades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FF0000"/>
                </a:solidFill>
              </a:rPr>
              <a:t>Chef‘s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Knives</a:t>
            </a:r>
            <a:r>
              <a:rPr lang="de-DE" dirty="0" smtClean="0">
                <a:solidFill>
                  <a:srgbClr val="FF0000"/>
                </a:solidFill>
              </a:rPr>
              <a:t>:  </a:t>
            </a:r>
            <a:r>
              <a:rPr lang="de-DE" b="1" dirty="0" err="1" smtClean="0">
                <a:solidFill>
                  <a:srgbClr val="FF0000"/>
                </a:solidFill>
              </a:rPr>
              <a:t>Stamped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7704087" cy="467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Manufactured from highest quality alloyed steel 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1800" dirty="0" smtClean="0"/>
              <a:t>Manufacturing process with 16 steps. 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These knives are light weighted tools for professionals.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Seamless connection of the handle and the blade.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pic>
        <p:nvPicPr>
          <p:cNvPr id="8" name="Picture 8" descr="G:\M-EXP\Bilddaten\300_DPI\ProDynamic\85447-21.jpg"/>
          <p:cNvPicPr>
            <a:picLocks noChangeAspect="1" noChangeArrowheads="1"/>
          </p:cNvPicPr>
          <p:nvPr/>
        </p:nvPicPr>
        <p:blipFill>
          <a:blip r:embed="rId2" cstate="print"/>
          <a:srcRect l="12169" r="5286" b="6339"/>
          <a:stretch>
            <a:fillRect/>
          </a:stretch>
        </p:blipFill>
        <p:spPr bwMode="auto">
          <a:xfrm>
            <a:off x="1223628" y="4509120"/>
            <a:ext cx="6696744" cy="126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4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HACCP / NSF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FF0000"/>
                </a:solidFill>
              </a:rPr>
              <a:t>Our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Knives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comply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with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highest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standards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7704087" cy="4679925"/>
          </a:xfrm>
        </p:spPr>
        <p:txBody>
          <a:bodyPr>
            <a:normAutofit/>
          </a:bodyPr>
          <a:lstStyle/>
          <a:p>
            <a:pPr marL="0" indent="0" fontAlgn="base">
              <a:spcAft>
                <a:spcPct val="0"/>
              </a:spcAft>
              <a:buNone/>
              <a:defRPr/>
            </a:pPr>
            <a:r>
              <a:rPr lang="de-DE" b="1" kern="0" dirty="0" smtClean="0">
                <a:cs typeface="Arial" pitchFamily="34" charset="0"/>
              </a:rPr>
              <a:t>NSF</a:t>
            </a:r>
            <a:r>
              <a:rPr lang="de-DE" kern="0" dirty="0" smtClean="0">
                <a:cs typeface="Arial" pitchFamily="34" charset="0"/>
              </a:rPr>
              <a:t> </a:t>
            </a:r>
            <a:r>
              <a:rPr lang="de-DE" kern="0" dirty="0">
                <a:cs typeface="Arial" pitchFamily="34" charset="0"/>
              </a:rPr>
              <a:t>= </a:t>
            </a:r>
            <a:r>
              <a:rPr lang="de-DE" b="1" kern="0" dirty="0">
                <a:cs typeface="Arial" pitchFamily="34" charset="0"/>
              </a:rPr>
              <a:t>N</a:t>
            </a:r>
            <a:r>
              <a:rPr lang="de-DE" kern="0" dirty="0">
                <a:cs typeface="Arial" pitchFamily="34" charset="0"/>
              </a:rPr>
              <a:t>ational </a:t>
            </a:r>
            <a:r>
              <a:rPr lang="de-DE" b="1" kern="0" dirty="0" err="1">
                <a:cs typeface="Arial" pitchFamily="34" charset="0"/>
              </a:rPr>
              <a:t>S</a:t>
            </a:r>
            <a:r>
              <a:rPr lang="de-DE" kern="0" dirty="0" err="1">
                <a:cs typeface="Arial" pitchFamily="34" charset="0"/>
              </a:rPr>
              <a:t>anitation</a:t>
            </a:r>
            <a:r>
              <a:rPr lang="de-DE" kern="0" dirty="0">
                <a:cs typeface="Arial" pitchFamily="34" charset="0"/>
              </a:rPr>
              <a:t> </a:t>
            </a:r>
            <a:r>
              <a:rPr lang="de-DE" b="1" kern="0" dirty="0" err="1">
                <a:cs typeface="Arial" pitchFamily="34" charset="0"/>
              </a:rPr>
              <a:t>F</a:t>
            </a:r>
            <a:r>
              <a:rPr lang="de-DE" kern="0" dirty="0" err="1">
                <a:cs typeface="Arial" pitchFamily="34" charset="0"/>
              </a:rPr>
              <a:t>oundation</a:t>
            </a:r>
            <a:endParaRPr lang="de-DE" kern="0" dirty="0">
              <a:cs typeface="Arial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de-DE" kern="0" dirty="0" smtClean="0">
              <a:cs typeface="Arial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de-DE" kern="0" dirty="0" smtClean="0">
                <a:cs typeface="Arial" pitchFamily="34" charset="0"/>
              </a:rPr>
              <a:t>Most </a:t>
            </a:r>
            <a:r>
              <a:rPr lang="de-DE" kern="0" dirty="0" err="1" smtClean="0">
                <a:cs typeface="Arial" pitchFamily="34" charset="0"/>
              </a:rPr>
              <a:t>of</a:t>
            </a:r>
            <a:r>
              <a:rPr lang="de-DE" kern="0" dirty="0" smtClean="0">
                <a:cs typeface="Arial" pitchFamily="34" charset="0"/>
              </a:rPr>
              <a:t> F. DICK </a:t>
            </a:r>
            <a:r>
              <a:rPr lang="de-DE" kern="0" dirty="0" err="1" smtClean="0">
                <a:cs typeface="Arial" pitchFamily="34" charset="0"/>
              </a:rPr>
              <a:t>knives</a:t>
            </a:r>
            <a:r>
              <a:rPr lang="de-DE" kern="0" dirty="0" smtClean="0">
                <a:cs typeface="Arial" pitchFamily="34" charset="0"/>
              </a:rPr>
              <a:t> </a:t>
            </a:r>
            <a:r>
              <a:rPr lang="de-DE" kern="0" dirty="0" err="1">
                <a:cs typeface="Arial" pitchFamily="34" charset="0"/>
              </a:rPr>
              <a:t>are</a:t>
            </a:r>
            <a:r>
              <a:rPr lang="de-DE" kern="0" dirty="0">
                <a:cs typeface="Arial" pitchFamily="34" charset="0"/>
              </a:rPr>
              <a:t> NSF </a:t>
            </a:r>
            <a:r>
              <a:rPr lang="de-DE" kern="0" dirty="0" err="1">
                <a:cs typeface="Arial" pitchFamily="34" charset="0"/>
              </a:rPr>
              <a:t>certified</a:t>
            </a:r>
            <a:r>
              <a:rPr lang="de-DE" kern="0" dirty="0">
                <a:cs typeface="Arial" pitchFamily="34" charset="0"/>
              </a:rPr>
              <a:t>.</a:t>
            </a:r>
          </a:p>
          <a:p>
            <a:pPr marL="0" lvl="0" indent="0" fontAlgn="base">
              <a:spcAft>
                <a:spcPct val="0"/>
              </a:spcAft>
              <a:buNone/>
              <a:defRPr/>
            </a:pPr>
            <a:endParaRPr lang="de-DE" b="1" kern="0" dirty="0" smtClean="0">
              <a:latin typeface="Arial" pitchFamily="34" charset="0"/>
              <a:cs typeface="Arial" pitchFamily="34" charset="0"/>
            </a:endParaRPr>
          </a:p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de-DE" b="1" kern="0" dirty="0" smtClean="0">
                <a:latin typeface="Arial" pitchFamily="34" charset="0"/>
                <a:cs typeface="Arial" pitchFamily="34" charset="0"/>
              </a:rPr>
              <a:t>HACCP</a:t>
            </a:r>
            <a:r>
              <a:rPr lang="de-DE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= </a:t>
            </a:r>
            <a:r>
              <a:rPr lang="de-DE" b="1" kern="0" dirty="0" err="1">
                <a:latin typeface="Arial" pitchFamily="34" charset="0"/>
                <a:cs typeface="Arial" pitchFamily="34" charset="0"/>
              </a:rPr>
              <a:t>H</a:t>
            </a:r>
            <a:r>
              <a:rPr lang="de-DE" kern="0" dirty="0" err="1">
                <a:latin typeface="Arial" pitchFamily="34" charset="0"/>
                <a:cs typeface="Arial" pitchFamily="34" charset="0"/>
              </a:rPr>
              <a:t>azard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kern="0" dirty="0">
                <a:latin typeface="Arial" pitchFamily="34" charset="0"/>
                <a:cs typeface="Arial" pitchFamily="34" charset="0"/>
              </a:rPr>
              <a:t>A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nalysis </a:t>
            </a:r>
            <a:r>
              <a:rPr lang="de-DE" kern="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kern="0" dirty="0">
                <a:latin typeface="Arial" pitchFamily="34" charset="0"/>
                <a:cs typeface="Arial" pitchFamily="34" charset="0"/>
              </a:rPr>
              <a:t>C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ritical </a:t>
            </a:r>
            <a:r>
              <a:rPr lang="de-DE" b="1" kern="0" dirty="0">
                <a:latin typeface="Arial" pitchFamily="34" charset="0"/>
                <a:cs typeface="Arial" pitchFamily="34" charset="0"/>
              </a:rPr>
              <a:t>C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ontrol </a:t>
            </a:r>
            <a:r>
              <a:rPr lang="de-DE" b="1" kern="0" dirty="0">
                <a:latin typeface="Arial" pitchFamily="34" charset="0"/>
                <a:cs typeface="Arial" pitchFamily="34" charset="0"/>
              </a:rPr>
              <a:t>P</a:t>
            </a:r>
            <a:r>
              <a:rPr lang="de-DE" kern="0" dirty="0">
                <a:latin typeface="Arial" pitchFamily="34" charset="0"/>
                <a:cs typeface="Arial" pitchFamily="34" charset="0"/>
              </a:rPr>
              <a:t>oints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88840"/>
            <a:ext cx="1145158" cy="1138382"/>
          </a:xfrm>
          <a:prstGeom prst="rect">
            <a:avLst/>
          </a:prstGeom>
        </p:spPr>
      </p:pic>
      <p:pic>
        <p:nvPicPr>
          <p:cNvPr id="9" name="Grafik 8" descr="ProDynHACCP20%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6886" y="3645024"/>
            <a:ext cx="3510928" cy="2695451"/>
          </a:xfrm>
          <a:prstGeom prst="rect">
            <a:avLst/>
          </a:prstGeom>
        </p:spPr>
      </p:pic>
      <p:pic>
        <p:nvPicPr>
          <p:cNvPr id="10" name="Grafik 9" descr="PremPlusHACCPweis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8308" y="3645024"/>
            <a:ext cx="3636925" cy="27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E2A92-3400-4866-A455-EFF7EBE32CB2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Knife</a:t>
            </a:r>
            <a:r>
              <a:rPr lang="de-DE" dirty="0" smtClean="0"/>
              <a:t> Series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 smtClean="0"/>
              <a:t>Our</a:t>
            </a:r>
            <a:r>
              <a:rPr lang="de-DE" b="1" dirty="0" smtClean="0"/>
              <a:t> </a:t>
            </a:r>
            <a:r>
              <a:rPr lang="de-DE" b="1" dirty="0" err="1" smtClean="0"/>
              <a:t>Knife</a:t>
            </a:r>
            <a:r>
              <a:rPr lang="de-DE" b="1" dirty="0" smtClean="0"/>
              <a:t> Series </a:t>
            </a:r>
            <a:endParaRPr lang="de-DE" b="1" dirty="0"/>
          </a:p>
        </p:txBody>
      </p:sp>
      <p:pic>
        <p:nvPicPr>
          <p:cNvPr id="17410" name="Picture 2" descr="G:\INFORMATION\Bilder_Produktinfos\M\Bilddaten\Applikationsbilder\dick_Kochmesserserie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20331" r="7471" b="15699"/>
          <a:stretch/>
        </p:blipFill>
        <p:spPr bwMode="auto">
          <a:xfrm>
            <a:off x="539552" y="1844824"/>
            <a:ext cx="802465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9552" y="5877272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www.dick.de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075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300192" y="214313"/>
            <a:ext cx="2415183" cy="285750"/>
          </a:xfrm>
        </p:spPr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Knives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295636" y="205841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Frutiger 55" pitchFamily="34" charset="0"/>
              </a:rPr>
              <a:t>Competence and tradition </a:t>
            </a:r>
          </a:p>
          <a:p>
            <a:pPr algn="ctr"/>
            <a:r>
              <a:rPr lang="en-US" i="1" dirty="0">
                <a:latin typeface="Frutiger 55" pitchFamily="34" charset="0"/>
              </a:rPr>
              <a:t>of the worldwide market leader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06438"/>
            <a:ext cx="169690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platzhalter 3"/>
          <p:cNvSpPr txBox="1">
            <a:spLocks/>
          </p:cNvSpPr>
          <p:nvPr/>
        </p:nvSpPr>
        <p:spPr>
          <a:xfrm>
            <a:off x="1295636" y="1412776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de-DE" sz="2400" b="1" dirty="0">
                <a:solidFill>
                  <a:srgbClr val="FF0000"/>
                </a:solidFill>
                <a:latin typeface="Frutiger 55" pitchFamily="34" charset="0"/>
              </a:rPr>
              <a:t>Traditional </a:t>
            </a:r>
            <a:r>
              <a:rPr lang="de-DE" sz="2400" b="1" dirty="0" err="1">
                <a:solidFill>
                  <a:srgbClr val="FF0000"/>
                </a:solidFill>
                <a:latin typeface="Frutiger 55" pitchFamily="34" charset="0"/>
              </a:rPr>
              <a:t>Sharpening</a:t>
            </a:r>
            <a:r>
              <a:rPr lang="de-DE" sz="2400" b="1" dirty="0">
                <a:solidFill>
                  <a:srgbClr val="FF0000"/>
                </a:solidFill>
                <a:latin typeface="Frutiger 55" pitchFamily="34" charset="0"/>
              </a:rPr>
              <a:t> Steels</a:t>
            </a:r>
          </a:p>
        </p:txBody>
      </p:sp>
      <p:pic>
        <p:nvPicPr>
          <p:cNvPr id="18435" name="Picture 3" descr="G:\INFORMATION\Bilder_Produktinfos\M\Bilddaten\Applikationsbilder\wetzstahlAusschnit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15746" b="1033"/>
          <a:stretch/>
        </p:blipFill>
        <p:spPr bwMode="auto">
          <a:xfrm rot="16200000">
            <a:off x="2936604" y="1428720"/>
            <a:ext cx="3271520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FF0000"/>
                </a:solidFill>
              </a:rPr>
              <a:t>Quality </a:t>
            </a:r>
            <a:r>
              <a:rPr lang="de-DE" b="1" dirty="0" err="1" smtClean="0">
                <a:solidFill>
                  <a:srgbClr val="FF0000"/>
                </a:solidFill>
              </a:rPr>
              <a:t>Factors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our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Steels</a:t>
            </a:r>
            <a:endParaRPr lang="de-DE" sz="1800" b="1" dirty="0">
              <a:solidFill>
                <a:srgbClr val="FF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3073440"/>
            <a:ext cx="8460432" cy="1297519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56176" y="2564904"/>
            <a:ext cx="2448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Balanced taper towards the tip of the steel</a:t>
            </a:r>
            <a:endParaRPr lang="en-US" sz="2400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8100392" y="3068960"/>
            <a:ext cx="216024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796136" y="4365104"/>
            <a:ext cx="2592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Regular serrations (cuts) for a</a:t>
            </a:r>
            <a:br>
              <a:rPr lang="en-US" sz="1400" dirty="0" smtClean="0"/>
            </a:br>
            <a:r>
              <a:rPr lang="en-US" sz="1400" dirty="0" smtClean="0"/>
              <a:t>smooth and razor sharp edge</a:t>
            </a:r>
            <a:endParaRPr lang="en-US" sz="2400" dirty="0"/>
          </a:p>
        </p:txBody>
      </p:sp>
      <p:cxnSp>
        <p:nvCxnSpPr>
          <p:cNvPr id="12" name="Gerade Verbindung 11"/>
          <p:cNvCxnSpPr>
            <a:endCxn id="11" idx="0"/>
          </p:cNvCxnSpPr>
          <p:nvPr/>
        </p:nvCxnSpPr>
        <p:spPr>
          <a:xfrm>
            <a:off x="6876256" y="3861048"/>
            <a:ext cx="216024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211960" y="1844824"/>
            <a:ext cx="28905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Efficient surface protection through</a:t>
            </a:r>
          </a:p>
          <a:p>
            <a:pPr algn="ctr"/>
            <a:r>
              <a:rPr lang="en-US" sz="1400" dirty="0" err="1" smtClean="0"/>
              <a:t>hardchrome</a:t>
            </a:r>
            <a:r>
              <a:rPr lang="en-US" sz="1400" dirty="0" smtClean="0"/>
              <a:t> plating</a:t>
            </a:r>
            <a:endParaRPr lang="en-US" sz="2400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5724128" y="2420888"/>
            <a:ext cx="144016" cy="13681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83768" y="5013176"/>
            <a:ext cx="27703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Wear-resistant surface with</a:t>
            </a:r>
          </a:p>
          <a:p>
            <a:r>
              <a:rPr lang="en-US" sz="1400" dirty="0" err="1" smtClean="0"/>
              <a:t>breakproof</a:t>
            </a:r>
            <a:r>
              <a:rPr lang="en-US" sz="1400" dirty="0" smtClean="0"/>
              <a:t>, tough core thanks to </a:t>
            </a:r>
          </a:p>
          <a:p>
            <a:r>
              <a:rPr lang="en-US" sz="1400" dirty="0" smtClean="0"/>
              <a:t>latest hardening technology</a:t>
            </a:r>
            <a:endParaRPr lang="en-US" sz="2400" dirty="0"/>
          </a:p>
        </p:txBody>
      </p:sp>
      <p:cxnSp>
        <p:nvCxnSpPr>
          <p:cNvPr id="16" name="Gerade Verbindung 15"/>
          <p:cNvCxnSpPr/>
          <p:nvPr/>
        </p:nvCxnSpPr>
        <p:spPr>
          <a:xfrm flipH="1">
            <a:off x="4788024" y="3861048"/>
            <a:ext cx="216024" cy="1027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691680" y="2368044"/>
            <a:ext cx="26335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Safety through high-quality </a:t>
            </a:r>
          </a:p>
          <a:p>
            <a:pPr algn="ctr"/>
            <a:r>
              <a:rPr lang="en-US" sz="1600" dirty="0" smtClean="0"/>
              <a:t>fittings</a:t>
            </a:r>
            <a:endParaRPr lang="en-US" sz="2800" dirty="0"/>
          </a:p>
        </p:txBody>
      </p:sp>
      <p:cxnSp>
        <p:nvCxnSpPr>
          <p:cNvPr id="18" name="Gerade Verbindung 17"/>
          <p:cNvCxnSpPr/>
          <p:nvPr/>
        </p:nvCxnSpPr>
        <p:spPr>
          <a:xfrm>
            <a:off x="3275856" y="2924944"/>
            <a:ext cx="21602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675261"/>
            <a:ext cx="1709936" cy="7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602128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Hardness of a sharpening steel: ~ 64 - 66 HRC</a:t>
            </a:r>
          </a:p>
        </p:txBody>
      </p:sp>
    </p:spTree>
    <p:extLst>
      <p:ext uri="{BB962C8B-B14F-4D97-AF65-F5344CB8AC3E}">
        <p14:creationId xmlns:p14="http://schemas.microsoft.com/office/powerpoint/2010/main" val="10553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The different </a:t>
            </a:r>
            <a:r>
              <a:rPr lang="de-DE" b="1" dirty="0" err="1">
                <a:solidFill>
                  <a:srgbClr val="FF0000"/>
                </a:solidFill>
              </a:rPr>
              <a:t>S</a:t>
            </a:r>
            <a:r>
              <a:rPr lang="de-DE" b="1" dirty="0" err="1" smtClean="0">
                <a:solidFill>
                  <a:srgbClr val="FF0000"/>
                </a:solidFill>
              </a:rPr>
              <a:t>harpening</a:t>
            </a:r>
            <a:r>
              <a:rPr lang="de-DE" b="1" dirty="0" smtClean="0">
                <a:solidFill>
                  <a:srgbClr val="FF0000"/>
                </a:solidFill>
              </a:rPr>
              <a:t> Steel </a:t>
            </a:r>
            <a:r>
              <a:rPr lang="de-DE" b="1" dirty="0" err="1" smtClean="0">
                <a:solidFill>
                  <a:srgbClr val="FF0000"/>
                </a:solidFill>
              </a:rPr>
              <a:t>shapes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12395" y="1805987"/>
            <a:ext cx="6843981" cy="526760"/>
            <a:chOff x="912" y="1584"/>
            <a:chExt cx="4014" cy="333"/>
          </a:xfrm>
        </p:grpSpPr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912" y="1584"/>
              <a:ext cx="294" cy="27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728" y="1599"/>
              <a:ext cx="319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400" b="1" dirty="0"/>
                <a:t>Round shape:</a:t>
              </a:r>
              <a:r>
                <a:rPr lang="en-GB" sz="1400" dirty="0"/>
                <a:t> </a:t>
              </a:r>
              <a:endParaRPr lang="en-GB" sz="1400" dirty="0" smtClean="0"/>
            </a:p>
            <a:p>
              <a:pPr algn="l"/>
              <a:r>
                <a:rPr lang="en-GB" sz="1400" dirty="0" smtClean="0"/>
                <a:t>Little weight. No edges, only punctual contact area for the knife</a:t>
              </a:r>
              <a:endParaRPr lang="de-DE" sz="1400" dirty="0"/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953827" y="2549459"/>
            <a:ext cx="6825212" cy="503031"/>
            <a:chOff x="819" y="2054"/>
            <a:chExt cx="4003" cy="318"/>
          </a:xfrm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819" y="2119"/>
              <a:ext cx="480" cy="18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721" y="2054"/>
              <a:ext cx="3101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sz="1400" b="1" dirty="0"/>
                <a:t>Oval shape:</a:t>
              </a:r>
              <a:r>
                <a:rPr lang="en-GB" sz="1400" dirty="0"/>
                <a:t> </a:t>
              </a:r>
              <a:endParaRPr lang="en-GB" sz="1400" dirty="0" smtClean="0"/>
            </a:p>
            <a:p>
              <a:pPr algn="l"/>
              <a:r>
                <a:rPr lang="en-GB" sz="1400" dirty="0" smtClean="0"/>
                <a:t>Contact </a:t>
              </a:r>
              <a:r>
                <a:rPr lang="en-GB" sz="1400" dirty="0"/>
                <a:t>over a large area </a:t>
              </a:r>
              <a:r>
                <a:rPr lang="en-GB" sz="1400" dirty="0" smtClean="0"/>
                <a:t>and thus effective sharpening </a:t>
              </a:r>
              <a:r>
                <a:rPr lang="en-GB" sz="1400" dirty="0"/>
                <a:t>result</a:t>
              </a:r>
              <a:endParaRPr lang="de-DE" sz="14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10010" y="3199612"/>
            <a:ext cx="5271936" cy="710257"/>
            <a:chOff x="676" y="2465"/>
            <a:chExt cx="3092" cy="449"/>
          </a:xfrm>
        </p:grpSpPr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676" y="2562"/>
              <a:ext cx="864" cy="19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721" y="2465"/>
              <a:ext cx="2047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400" b="1" dirty="0"/>
                <a:t>Flat </a:t>
              </a:r>
              <a:r>
                <a:rPr lang="en-GB" sz="1400" b="1" dirty="0" smtClean="0"/>
                <a:t>oval shape</a:t>
              </a:r>
              <a:r>
                <a:rPr lang="en-GB" sz="1400" b="1" dirty="0"/>
                <a:t>:</a:t>
              </a:r>
              <a:r>
                <a:rPr lang="en-GB" sz="1400" dirty="0"/>
                <a:t> </a:t>
              </a:r>
              <a:endParaRPr lang="en-GB" sz="1400" dirty="0" smtClean="0"/>
            </a:p>
            <a:p>
              <a:pPr algn="l"/>
              <a:r>
                <a:rPr lang="en-GB" sz="1400" dirty="0" smtClean="0"/>
                <a:t>Offers largest contact area for the edge, </a:t>
              </a:r>
            </a:p>
            <a:p>
              <a:pPr algn="l"/>
              <a:r>
                <a:rPr lang="en-GB" sz="1400" dirty="0" smtClean="0"/>
                <a:t>extremely effective sharpening result</a:t>
              </a:r>
              <a:endParaRPr lang="de-DE" sz="1400" dirty="0"/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071474" y="4914341"/>
            <a:ext cx="4659831" cy="503031"/>
            <a:chOff x="888" y="3549"/>
            <a:chExt cx="2733" cy="318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888" y="3558"/>
              <a:ext cx="342" cy="298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732" y="3549"/>
              <a:ext cx="188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400" b="1" dirty="0"/>
                <a:t>Square shape:</a:t>
              </a:r>
              <a:r>
                <a:rPr lang="en-GB" sz="1400" dirty="0"/>
                <a:t> </a:t>
              </a:r>
              <a:endParaRPr lang="en-GB" sz="1400" dirty="0" smtClean="0"/>
            </a:p>
            <a:p>
              <a:pPr algn="l"/>
              <a:r>
                <a:rPr lang="en-GB" sz="1400" dirty="0" smtClean="0"/>
                <a:t>Combines </a:t>
              </a:r>
              <a:r>
                <a:rPr lang="en-GB" sz="1400" dirty="0"/>
                <a:t>2 sharpening steels in one</a:t>
              </a:r>
              <a:endParaRPr lang="de-DE" sz="1400" kern="12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746492" y="4124649"/>
            <a:ext cx="6129764" cy="738664"/>
            <a:chOff x="746492" y="4124649"/>
            <a:chExt cx="6129764" cy="738664"/>
          </a:xfrm>
        </p:grpSpPr>
        <p:pic>
          <p:nvPicPr>
            <p:cNvPr id="20" name="Grafik 19" descr="MULTICUT.tif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492" y="4149080"/>
              <a:ext cx="1270822" cy="504056"/>
            </a:xfrm>
            <a:prstGeom prst="rect">
              <a:avLst/>
            </a:prstGeom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507752" y="4124649"/>
              <a:ext cx="436850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GB" sz="1400" b="1" dirty="0" smtClean="0"/>
                <a:t>Special flat oval shape – </a:t>
              </a:r>
              <a:r>
                <a:rPr lang="en-GB" sz="1400" b="1" dirty="0" err="1" smtClean="0"/>
                <a:t>MulitCut</a:t>
              </a:r>
              <a:r>
                <a:rPr lang="en-GB" sz="1400" b="1" dirty="0" smtClean="0"/>
                <a:t>/</a:t>
              </a:r>
              <a:r>
                <a:rPr lang="en-GB" sz="1400" b="1" dirty="0" err="1" smtClean="0"/>
                <a:t>Multiron</a:t>
              </a:r>
              <a:r>
                <a:rPr lang="en-GB" sz="1400" b="1" dirty="0" smtClean="0"/>
                <a:t>:</a:t>
              </a:r>
              <a:r>
                <a:rPr lang="en-GB" sz="1400" dirty="0" smtClean="0"/>
                <a:t> </a:t>
              </a:r>
            </a:p>
            <a:p>
              <a:pPr algn="l"/>
              <a:r>
                <a:rPr lang="en-GB" sz="1400" dirty="0" smtClean="0"/>
                <a:t>Like shape above but even higher abrasion because of </a:t>
              </a:r>
            </a:p>
            <a:p>
              <a:pPr algn="l"/>
              <a:r>
                <a:rPr lang="en-GB" sz="1400" dirty="0" smtClean="0"/>
                <a:t>very deep and rough cuts </a:t>
              </a:r>
              <a:endParaRPr lang="de-DE" sz="1400" dirty="0"/>
            </a:p>
          </p:txBody>
        </p:sp>
      </p:grp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46492" y="5733256"/>
            <a:ext cx="7353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400" b="1" dirty="0" smtClean="0"/>
              <a:t>The length of a sharpening steel depends on the length of the knife’s cutting edge</a:t>
            </a:r>
            <a:endParaRPr lang="de-DE" sz="1400" kern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860032" y="214313"/>
            <a:ext cx="3855343" cy="285750"/>
          </a:xfrm>
        </p:spPr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</a:t>
            </a:r>
            <a:r>
              <a:rPr lang="de-DE" dirty="0" smtClean="0"/>
              <a:t>Steel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The different </a:t>
            </a:r>
            <a:r>
              <a:rPr lang="de-DE" b="1" dirty="0" err="1"/>
              <a:t>S</a:t>
            </a:r>
            <a:r>
              <a:rPr lang="de-DE" b="1" dirty="0" err="1" smtClean="0"/>
              <a:t>harpening</a:t>
            </a:r>
            <a:r>
              <a:rPr lang="de-DE" b="1" dirty="0" smtClean="0"/>
              <a:t> Steel </a:t>
            </a:r>
            <a:r>
              <a:rPr lang="de-DE" b="1" dirty="0" err="1"/>
              <a:t>c</a:t>
            </a:r>
            <a:r>
              <a:rPr lang="de-DE" b="1" dirty="0" err="1" smtClean="0"/>
              <a:t>uts</a:t>
            </a:r>
            <a:endParaRPr lang="de-DE" b="1" dirty="0"/>
          </a:p>
        </p:txBody>
      </p:sp>
      <p:sp>
        <p:nvSpPr>
          <p:cNvPr id="5" name="Rechteck 4"/>
          <p:cNvSpPr/>
          <p:nvPr/>
        </p:nvSpPr>
        <p:spPr>
          <a:xfrm>
            <a:off x="539552" y="1628800"/>
            <a:ext cx="1584176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195736" y="1628800"/>
            <a:ext cx="1584176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851920" y="1628800"/>
            <a:ext cx="1584000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5508104" y="1628800"/>
            <a:ext cx="1584000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7164288" y="1628800"/>
            <a:ext cx="1584000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11560" y="19277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Rough</a:t>
            </a:r>
            <a:r>
              <a:rPr lang="de-DE" dirty="0"/>
              <a:t> C</a:t>
            </a:r>
            <a:r>
              <a:rPr lang="de-DE" dirty="0" smtClean="0"/>
              <a:t>ut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267744" y="17892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Diamond / Titan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923928" y="178925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Standard Cut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596840" y="176904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Fine Cut / </a:t>
            </a:r>
            <a:r>
              <a:rPr lang="de-DE" dirty="0" err="1" smtClean="0"/>
              <a:t>Ceramic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236208" y="190753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Polished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539552" y="2564904"/>
            <a:ext cx="1584176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195736" y="2564904"/>
            <a:ext cx="1584176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3851920" y="2564904"/>
            <a:ext cx="1584176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5508104" y="2564904"/>
            <a:ext cx="1584176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164288" y="2564904"/>
            <a:ext cx="1584176" cy="3816424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611560" y="2722131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Frutiger 55" pitchFamily="34" charset="0"/>
              </a:rPr>
              <a:t>High </a:t>
            </a:r>
            <a:r>
              <a:rPr lang="de-DE" sz="1100" dirty="0" err="1" smtClean="0">
                <a:latin typeface="Frutiger 55" pitchFamily="34" charset="0"/>
              </a:rPr>
              <a:t>abrasion</a:t>
            </a:r>
            <a:r>
              <a:rPr lang="de-DE" sz="1100" dirty="0" smtClean="0">
                <a:latin typeface="Frutiger 55" pitchFamily="34" charset="0"/>
              </a:rPr>
              <a:t>.</a:t>
            </a:r>
          </a:p>
          <a:p>
            <a:endParaRPr lang="de-DE" sz="1100" dirty="0">
              <a:latin typeface="Frutiger 55" pitchFamily="34" charset="0"/>
            </a:endParaRPr>
          </a:p>
          <a:p>
            <a:r>
              <a:rPr lang="de-DE" sz="1100" dirty="0" err="1" smtClean="0">
                <a:latin typeface="Frutiger 55" pitchFamily="34" charset="0"/>
              </a:rPr>
              <a:t>Mostly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for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>
                <a:latin typeface="Frutiger 55" pitchFamily="34" charset="0"/>
              </a:rPr>
              <a:t>domestic</a:t>
            </a:r>
            <a:r>
              <a:rPr lang="de-DE" sz="1100" dirty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use</a:t>
            </a:r>
            <a:r>
              <a:rPr lang="de-DE" sz="1100" dirty="0" smtClean="0">
                <a:latin typeface="Frutiger 55" pitchFamily="34" charset="0"/>
              </a:rPr>
              <a:t>.</a:t>
            </a:r>
            <a:endParaRPr lang="de-DE" sz="1100" dirty="0">
              <a:latin typeface="Frutiger 55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289488" y="2722131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Frutiger 55" pitchFamily="34" charset="0"/>
              </a:rPr>
              <a:t>Diamond or titan </a:t>
            </a:r>
            <a:r>
              <a:rPr lang="en-US" sz="1100" dirty="0">
                <a:latin typeface="Frutiger 55" pitchFamily="34" charset="0"/>
              </a:rPr>
              <a:t>surface for exceptional </a:t>
            </a:r>
            <a:r>
              <a:rPr lang="en-US" sz="1100" dirty="0" smtClean="0">
                <a:latin typeface="Frutiger 55" pitchFamily="34" charset="0"/>
              </a:rPr>
              <a:t>honing.</a:t>
            </a:r>
            <a:endParaRPr lang="de-DE" sz="1100" dirty="0" smtClean="0">
              <a:latin typeface="Frutiger 55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75177"/>
            <a:ext cx="360040" cy="2373129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5135"/>
          <a:stretch/>
        </p:blipFill>
        <p:spPr>
          <a:xfrm>
            <a:off x="3209404" y="3484127"/>
            <a:ext cx="396000" cy="28185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3936896" y="2722131"/>
            <a:ext cx="14401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Frutiger 55" pitchFamily="34" charset="0"/>
              </a:rPr>
              <a:t>Normal </a:t>
            </a:r>
            <a:r>
              <a:rPr lang="de-DE" sz="1100" dirty="0" err="1" smtClean="0">
                <a:latin typeface="Frutiger 55" pitchFamily="34" charset="0"/>
              </a:rPr>
              <a:t>abrasion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for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the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daily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honing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of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the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knife</a:t>
            </a:r>
            <a:r>
              <a:rPr lang="de-DE" sz="1100" dirty="0" smtClean="0">
                <a:latin typeface="Frutiger 55" pitchFamily="34" charset="0"/>
              </a:rPr>
              <a:t>. </a:t>
            </a:r>
          </a:p>
          <a:p>
            <a:endParaRPr lang="de-DE" sz="1100" dirty="0">
              <a:latin typeface="Frutiger 55" pitchFamily="34" charset="0"/>
            </a:endParaRPr>
          </a:p>
          <a:p>
            <a:r>
              <a:rPr lang="de-DE" sz="1100" dirty="0" smtClean="0">
                <a:latin typeface="Frutiger 55" pitchFamily="34" charset="0"/>
              </a:rPr>
              <a:t>Normal, high </a:t>
            </a:r>
            <a:r>
              <a:rPr lang="de-DE" sz="1100" dirty="0" err="1" smtClean="0">
                <a:latin typeface="Frutiger 55" pitchFamily="34" charset="0"/>
              </a:rPr>
              <a:t>abrasion</a:t>
            </a:r>
            <a:r>
              <a:rPr lang="de-DE" sz="1100" dirty="0">
                <a:latin typeface="Frutiger 55" pitchFamily="34" charset="0"/>
              </a:rPr>
              <a:t>.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r="13924"/>
          <a:stretch/>
        </p:blipFill>
        <p:spPr>
          <a:xfrm>
            <a:off x="4962912" y="3191487"/>
            <a:ext cx="345440" cy="307787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5592296" y="2722130"/>
            <a:ext cx="14401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Frutiger 55" pitchFamily="34" charset="0"/>
              </a:rPr>
              <a:t>Fine </a:t>
            </a:r>
            <a:r>
              <a:rPr lang="de-DE" sz="1100" dirty="0" err="1" smtClean="0">
                <a:latin typeface="Frutiger 55" pitchFamily="34" charset="0"/>
              </a:rPr>
              <a:t>honing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and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straightening</a:t>
            </a:r>
            <a:r>
              <a:rPr lang="de-DE" sz="1100" dirty="0" smtClean="0">
                <a:latin typeface="Frutiger 55" pitchFamily="34" charset="0"/>
              </a:rPr>
              <a:t>  </a:t>
            </a:r>
            <a:r>
              <a:rPr lang="de-DE" sz="1100" dirty="0" err="1" smtClean="0">
                <a:latin typeface="Frutiger 55" pitchFamily="34" charset="0"/>
              </a:rPr>
              <a:t>of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the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edge</a:t>
            </a:r>
            <a:r>
              <a:rPr lang="de-DE" sz="1100" dirty="0" smtClean="0">
                <a:latin typeface="Frutiger 55" pitchFamily="34" charset="0"/>
              </a:rPr>
              <a:t>. </a:t>
            </a:r>
          </a:p>
          <a:p>
            <a:endParaRPr lang="de-DE" sz="1100" dirty="0">
              <a:latin typeface="Frutiger 55" pitchFamily="34" charset="0"/>
            </a:endParaRPr>
          </a:p>
          <a:p>
            <a:r>
              <a:rPr lang="de-DE" sz="1100" dirty="0" smtClean="0">
                <a:latin typeface="Frutiger 55" pitchFamily="34" charset="0"/>
              </a:rPr>
              <a:t>Low </a:t>
            </a:r>
            <a:r>
              <a:rPr lang="de-DE" sz="1100" dirty="0" err="1">
                <a:latin typeface="Frutiger 55" pitchFamily="34" charset="0"/>
              </a:rPr>
              <a:t>abrasion</a:t>
            </a:r>
            <a:r>
              <a:rPr lang="de-DE" sz="1100" dirty="0">
                <a:latin typeface="Frutiger 55" pitchFamily="34" charset="0"/>
              </a:rPr>
              <a:t>.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289488" y="3665202"/>
            <a:ext cx="98636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latin typeface="Frutiger 55" pitchFamily="34" charset="0"/>
              </a:rPr>
              <a:t>For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knives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with</a:t>
            </a:r>
            <a:r>
              <a:rPr lang="de-DE" sz="1100" dirty="0" smtClean="0">
                <a:latin typeface="Frutiger 55" pitchFamily="34" charset="0"/>
              </a:rPr>
              <a:t> a high </a:t>
            </a:r>
            <a:r>
              <a:rPr lang="de-DE" sz="1100" dirty="0" err="1" smtClean="0">
                <a:latin typeface="Frutiger 55" pitchFamily="34" charset="0"/>
              </a:rPr>
              <a:t>hardness</a:t>
            </a:r>
            <a:r>
              <a:rPr lang="de-DE" sz="1100" dirty="0" smtClean="0">
                <a:latin typeface="Frutiger 55" pitchFamily="34" charset="0"/>
              </a:rPr>
              <a:t>.</a:t>
            </a:r>
            <a:endParaRPr lang="de-DE" sz="1100" dirty="0">
              <a:latin typeface="Frutiger 55" pitchFamily="34" charset="0"/>
            </a:endParaRPr>
          </a:p>
          <a:p>
            <a:endParaRPr lang="de-DE" sz="1100" dirty="0">
              <a:latin typeface="Frutiger 55" pitchFamily="34" charset="0"/>
            </a:endParaRPr>
          </a:p>
          <a:p>
            <a:r>
              <a:rPr lang="de-DE" sz="1100" dirty="0" err="1" smtClean="0">
                <a:latin typeface="Frutiger 55" pitchFamily="34" charset="0"/>
              </a:rPr>
              <a:t>Very</a:t>
            </a:r>
            <a:r>
              <a:rPr lang="de-DE" sz="1100" dirty="0" smtClean="0">
                <a:latin typeface="Frutiger 55" pitchFamily="34" charset="0"/>
              </a:rPr>
              <a:t> high </a:t>
            </a:r>
            <a:r>
              <a:rPr lang="de-DE" sz="1100" dirty="0" err="1" smtClean="0">
                <a:latin typeface="Frutiger 55" pitchFamily="34" charset="0"/>
              </a:rPr>
              <a:t>abrasion</a:t>
            </a:r>
            <a:r>
              <a:rPr lang="de-DE" sz="1100" dirty="0" smtClean="0">
                <a:latin typeface="Frutiger 55" pitchFamily="34" charset="0"/>
              </a:rPr>
              <a:t>.</a:t>
            </a:r>
            <a:endParaRPr lang="de-DE" sz="1100" dirty="0">
              <a:latin typeface="Frutiger 55" pitchFamily="34" charset="0"/>
            </a:endParaRPr>
          </a:p>
          <a:p>
            <a:endParaRPr lang="de-DE" sz="1100" dirty="0">
              <a:latin typeface="Frutiger 55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236296" y="2722130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 smtClean="0">
                <a:latin typeface="Frutiger 55" pitchFamily="34" charset="0"/>
              </a:rPr>
              <a:t>No</a:t>
            </a:r>
            <a:r>
              <a:rPr lang="de-DE" sz="1100" dirty="0" smtClean="0">
                <a:latin typeface="Frutiger 55" pitchFamily="34" charset="0"/>
              </a:rPr>
              <a:t> </a:t>
            </a:r>
            <a:r>
              <a:rPr lang="de-DE" sz="1100" dirty="0" err="1" smtClean="0">
                <a:latin typeface="Frutiger 55" pitchFamily="34" charset="0"/>
              </a:rPr>
              <a:t>abrasion</a:t>
            </a:r>
            <a:r>
              <a:rPr lang="de-DE" sz="1100" dirty="0" smtClean="0">
                <a:latin typeface="Frutiger 55" pitchFamily="34" charset="0"/>
              </a:rPr>
              <a:t>. </a:t>
            </a:r>
            <a:r>
              <a:rPr lang="en-US" sz="1100" dirty="0" smtClean="0">
                <a:latin typeface="Frutiger 55" pitchFamily="34" charset="0"/>
              </a:rPr>
              <a:t>Only </a:t>
            </a:r>
            <a:r>
              <a:rPr lang="en-US" sz="1100" dirty="0">
                <a:latin typeface="Frutiger 55" pitchFamily="34" charset="0"/>
              </a:rPr>
              <a:t>for polishing and straightening the cutting </a:t>
            </a:r>
            <a:r>
              <a:rPr lang="en-US" sz="1100" dirty="0" smtClean="0">
                <a:latin typeface="Frutiger 55" pitchFamily="34" charset="0"/>
              </a:rPr>
              <a:t>edge.</a:t>
            </a:r>
            <a:endParaRPr lang="de-DE" sz="1100" dirty="0">
              <a:latin typeface="Frutiger 55" pitchFamily="34" charset="0"/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9628" y="4728350"/>
            <a:ext cx="2698877" cy="46678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288" y="3578956"/>
            <a:ext cx="432048" cy="27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 smtClean="0"/>
              <a:t>Cutting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67544" y="908720"/>
            <a:ext cx="8229600" cy="5715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happens, when using a traditional sharpening steel: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pic>
        <p:nvPicPr>
          <p:cNvPr id="7" name="Picture 4" descr="Erklärung - Wetzen - Schleifen - englisch"/>
          <p:cNvPicPr>
            <a:picLocks noChangeAspect="1" noChangeArrowheads="1"/>
          </p:cNvPicPr>
          <p:nvPr/>
        </p:nvPicPr>
        <p:blipFill>
          <a:blip r:embed="rId2" cstate="print"/>
          <a:srcRect t="17508" b="4962"/>
          <a:stretch>
            <a:fillRect/>
          </a:stretch>
        </p:blipFill>
        <p:spPr bwMode="auto">
          <a:xfrm>
            <a:off x="2267744" y="1484784"/>
            <a:ext cx="4320480" cy="505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46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868144" y="214313"/>
            <a:ext cx="2847231" cy="285750"/>
          </a:xfrm>
        </p:spPr>
        <p:txBody>
          <a:bodyPr/>
          <a:lstStyle/>
          <a:p>
            <a:r>
              <a:rPr lang="de-DE" dirty="0" smtClean="0"/>
              <a:t>F. DICK </a:t>
            </a:r>
            <a:r>
              <a:rPr lang="de-DE" dirty="0" err="1" smtClean="0"/>
              <a:t>and</a:t>
            </a:r>
            <a:r>
              <a:rPr lang="de-DE" dirty="0" smtClean="0"/>
              <a:t> WORLDCHEFS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>
          <a:xfrm>
            <a:off x="457200" y="1057300"/>
            <a:ext cx="8229600" cy="571500"/>
          </a:xfrm>
        </p:spPr>
        <p:txBody>
          <a:bodyPr/>
          <a:lstStyle/>
          <a:p>
            <a:r>
              <a:rPr lang="de-DE" b="1" dirty="0" smtClean="0">
                <a:solidFill>
                  <a:srgbClr val="FF0000"/>
                </a:solidFill>
              </a:rPr>
              <a:t>F. DICK – </a:t>
            </a:r>
            <a:r>
              <a:rPr lang="de-DE" b="1" dirty="0" err="1" smtClean="0">
                <a:solidFill>
                  <a:srgbClr val="FF0000"/>
                </a:solidFill>
              </a:rPr>
              <a:t>Proud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partner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of </a:t>
            </a:r>
            <a:r>
              <a:rPr lang="de-DE" b="1" dirty="0" err="1" smtClean="0">
                <a:solidFill>
                  <a:srgbClr val="FF0000"/>
                </a:solidFill>
              </a:rPr>
              <a:t>the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19784"/>
            <a:ext cx="613589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FF0000"/>
                </a:solidFill>
              </a:rPr>
              <a:t>How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to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our</a:t>
            </a:r>
            <a:r>
              <a:rPr lang="de-DE" b="1" dirty="0" smtClean="0">
                <a:solidFill>
                  <a:srgbClr val="FF0000"/>
                </a:solidFill>
              </a:rPr>
              <a:t> traditional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Steel (1)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671538" y="1857364"/>
            <a:ext cx="7543800" cy="4038600"/>
            <a:chOff x="609600" y="2362200"/>
            <a:chExt cx="7543800" cy="4038600"/>
          </a:xfrm>
        </p:grpSpPr>
        <p:grpSp>
          <p:nvGrpSpPr>
            <p:cNvPr id="23" name="Group 3"/>
            <p:cNvGrpSpPr>
              <a:grpSpLocks/>
            </p:cNvGrpSpPr>
            <p:nvPr/>
          </p:nvGrpSpPr>
          <p:grpSpPr bwMode="auto">
            <a:xfrm>
              <a:off x="609600" y="2362200"/>
              <a:ext cx="2087490" cy="3375025"/>
              <a:chOff x="384" y="1488"/>
              <a:chExt cx="1346" cy="2142"/>
            </a:xfrm>
          </p:grpSpPr>
          <p:sp>
            <p:nvSpPr>
              <p:cNvPr id="55" name="Freeform 4"/>
              <p:cNvSpPr>
                <a:spLocks/>
              </p:cNvSpPr>
              <p:nvPr/>
            </p:nvSpPr>
            <p:spPr bwMode="auto">
              <a:xfrm>
                <a:off x="1056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6" name="Freeform 5"/>
              <p:cNvSpPr>
                <a:spLocks/>
              </p:cNvSpPr>
              <p:nvPr/>
            </p:nvSpPr>
            <p:spPr bwMode="auto">
              <a:xfrm flipH="1">
                <a:off x="1344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Line 6"/>
              <p:cNvSpPr>
                <a:spLocks noChangeShapeType="1"/>
              </p:cNvSpPr>
              <p:nvPr/>
            </p:nvSpPr>
            <p:spPr bwMode="auto">
              <a:xfrm>
                <a:off x="1344" y="1488"/>
                <a:ext cx="0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58" name="Group 7"/>
              <p:cNvGrpSpPr>
                <a:grpSpLocks/>
              </p:cNvGrpSpPr>
              <p:nvPr/>
            </p:nvGrpSpPr>
            <p:grpSpPr bwMode="auto">
              <a:xfrm rot="6129540">
                <a:off x="683" y="2583"/>
                <a:ext cx="1902" cy="192"/>
                <a:chOff x="1857" y="3696"/>
                <a:chExt cx="1902" cy="192"/>
              </a:xfrm>
            </p:grpSpPr>
            <p:sp>
              <p:nvSpPr>
                <p:cNvPr id="60" name="Line 8"/>
                <p:cNvSpPr>
                  <a:spLocks noChangeShapeType="1"/>
                </p:cNvSpPr>
                <p:nvPr/>
              </p:nvSpPr>
              <p:spPr bwMode="auto">
                <a:xfrm>
                  <a:off x="1872" y="3696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1" name="Line 9"/>
                <p:cNvSpPr>
                  <a:spLocks noChangeShapeType="1"/>
                </p:cNvSpPr>
                <p:nvPr/>
              </p:nvSpPr>
              <p:spPr bwMode="auto">
                <a:xfrm>
                  <a:off x="1872" y="372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2" name="Line 10"/>
                <p:cNvSpPr>
                  <a:spLocks noChangeShapeType="1"/>
                </p:cNvSpPr>
                <p:nvPr/>
              </p:nvSpPr>
              <p:spPr bwMode="auto">
                <a:xfrm>
                  <a:off x="1872" y="3744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3" name="Line 11"/>
                <p:cNvSpPr>
                  <a:spLocks noChangeShapeType="1"/>
                </p:cNvSpPr>
                <p:nvPr/>
              </p:nvSpPr>
              <p:spPr bwMode="auto">
                <a:xfrm>
                  <a:off x="1872" y="379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4" name="Line 12"/>
                <p:cNvSpPr>
                  <a:spLocks noChangeShapeType="1"/>
                </p:cNvSpPr>
                <p:nvPr/>
              </p:nvSpPr>
              <p:spPr bwMode="auto">
                <a:xfrm>
                  <a:off x="1872" y="3840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5" name="Line 13"/>
                <p:cNvSpPr>
                  <a:spLocks noChangeShapeType="1"/>
                </p:cNvSpPr>
                <p:nvPr/>
              </p:nvSpPr>
              <p:spPr bwMode="auto">
                <a:xfrm>
                  <a:off x="1872" y="3888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6" name="Line 14"/>
                <p:cNvSpPr>
                  <a:spLocks noChangeShapeType="1"/>
                </p:cNvSpPr>
                <p:nvPr/>
              </p:nvSpPr>
              <p:spPr bwMode="auto">
                <a:xfrm>
                  <a:off x="1857" y="376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7" name="Line 15"/>
                <p:cNvSpPr>
                  <a:spLocks noChangeShapeType="1"/>
                </p:cNvSpPr>
                <p:nvPr/>
              </p:nvSpPr>
              <p:spPr bwMode="auto">
                <a:xfrm>
                  <a:off x="1887" y="382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8" name="Line 16"/>
                <p:cNvSpPr>
                  <a:spLocks noChangeShapeType="1"/>
                </p:cNvSpPr>
                <p:nvPr/>
              </p:nvSpPr>
              <p:spPr bwMode="auto">
                <a:xfrm>
                  <a:off x="1860" y="386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59" name="Text Box 17"/>
              <p:cNvSpPr txBox="1">
                <a:spLocks noChangeArrowheads="1"/>
              </p:cNvSpPr>
              <p:nvPr/>
            </p:nvSpPr>
            <p:spPr bwMode="auto">
              <a:xfrm>
                <a:off x="384" y="3216"/>
                <a:ext cx="1022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/>
                  <a:t>Angle </a:t>
                </a:r>
                <a:r>
                  <a:rPr lang="de-DE" sz="1600" dirty="0" err="1" smtClean="0"/>
                  <a:t>too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small</a:t>
                </a:r>
                <a:endParaRPr lang="de-DE" sz="2800" b="0" dirty="0"/>
              </a:p>
            </p:txBody>
          </p:sp>
        </p:grpSp>
        <p:grpSp>
          <p:nvGrpSpPr>
            <p:cNvPr id="24" name="Group 18"/>
            <p:cNvGrpSpPr>
              <a:grpSpLocks/>
            </p:cNvGrpSpPr>
            <p:nvPr/>
          </p:nvGrpSpPr>
          <p:grpSpPr bwMode="auto">
            <a:xfrm>
              <a:off x="2743200" y="2362200"/>
              <a:ext cx="2233613" cy="3602038"/>
              <a:chOff x="1728" y="1488"/>
              <a:chExt cx="1440" cy="2286"/>
            </a:xfrm>
          </p:grpSpPr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2448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 flipH="1">
                <a:off x="2736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>
                <a:off x="2736" y="1488"/>
                <a:ext cx="1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44" name="Group 22"/>
              <p:cNvGrpSpPr>
                <a:grpSpLocks/>
              </p:cNvGrpSpPr>
              <p:nvPr/>
            </p:nvGrpSpPr>
            <p:grpSpPr bwMode="auto">
              <a:xfrm rot="7239315">
                <a:off x="2121" y="2727"/>
                <a:ext cx="1902" cy="192"/>
                <a:chOff x="1857" y="3696"/>
                <a:chExt cx="1902" cy="192"/>
              </a:xfrm>
            </p:grpSpPr>
            <p:sp>
              <p:nvSpPr>
                <p:cNvPr id="46" name="Line 23"/>
                <p:cNvSpPr>
                  <a:spLocks noChangeShapeType="1"/>
                </p:cNvSpPr>
                <p:nvPr/>
              </p:nvSpPr>
              <p:spPr bwMode="auto">
                <a:xfrm>
                  <a:off x="1872" y="3696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Line 24"/>
                <p:cNvSpPr>
                  <a:spLocks noChangeShapeType="1"/>
                </p:cNvSpPr>
                <p:nvPr/>
              </p:nvSpPr>
              <p:spPr bwMode="auto">
                <a:xfrm>
                  <a:off x="1872" y="372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8" name="Line 25"/>
                <p:cNvSpPr>
                  <a:spLocks noChangeShapeType="1"/>
                </p:cNvSpPr>
                <p:nvPr/>
              </p:nvSpPr>
              <p:spPr bwMode="auto">
                <a:xfrm>
                  <a:off x="1872" y="3744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9" name="Line 26"/>
                <p:cNvSpPr>
                  <a:spLocks noChangeShapeType="1"/>
                </p:cNvSpPr>
                <p:nvPr/>
              </p:nvSpPr>
              <p:spPr bwMode="auto">
                <a:xfrm>
                  <a:off x="1872" y="379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0" name="Line 27"/>
                <p:cNvSpPr>
                  <a:spLocks noChangeShapeType="1"/>
                </p:cNvSpPr>
                <p:nvPr/>
              </p:nvSpPr>
              <p:spPr bwMode="auto">
                <a:xfrm>
                  <a:off x="1872" y="3840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1" name="Line 28"/>
                <p:cNvSpPr>
                  <a:spLocks noChangeShapeType="1"/>
                </p:cNvSpPr>
                <p:nvPr/>
              </p:nvSpPr>
              <p:spPr bwMode="auto">
                <a:xfrm>
                  <a:off x="1872" y="3888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2" name="Line 29"/>
                <p:cNvSpPr>
                  <a:spLocks noChangeShapeType="1"/>
                </p:cNvSpPr>
                <p:nvPr/>
              </p:nvSpPr>
              <p:spPr bwMode="auto">
                <a:xfrm>
                  <a:off x="1857" y="376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3" name="Line 30"/>
                <p:cNvSpPr>
                  <a:spLocks noChangeShapeType="1"/>
                </p:cNvSpPr>
                <p:nvPr/>
              </p:nvSpPr>
              <p:spPr bwMode="auto">
                <a:xfrm>
                  <a:off x="1887" y="382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4" name="Line 31"/>
                <p:cNvSpPr>
                  <a:spLocks noChangeShapeType="1"/>
                </p:cNvSpPr>
                <p:nvPr/>
              </p:nvSpPr>
              <p:spPr bwMode="auto">
                <a:xfrm>
                  <a:off x="1860" y="386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45" name="Text Box 32"/>
              <p:cNvSpPr txBox="1">
                <a:spLocks noChangeArrowheads="1"/>
              </p:cNvSpPr>
              <p:nvPr/>
            </p:nvSpPr>
            <p:spPr bwMode="auto">
              <a:xfrm>
                <a:off x="1728" y="3216"/>
                <a:ext cx="890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b="0" dirty="0" smtClean="0"/>
                  <a:t>Angle </a:t>
                </a:r>
                <a:r>
                  <a:rPr lang="de-DE" sz="1600" b="0" dirty="0" err="1" smtClean="0"/>
                  <a:t>too</a:t>
                </a:r>
                <a:r>
                  <a:rPr lang="de-DE" sz="1600" b="0" dirty="0" smtClean="0"/>
                  <a:t> </a:t>
                </a:r>
                <a:r>
                  <a:rPr lang="de-DE" sz="1600" b="0" dirty="0" err="1" smtClean="0"/>
                  <a:t>big</a:t>
                </a:r>
                <a:endParaRPr lang="de-DE" sz="2800" b="0" dirty="0"/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5334000" y="2362200"/>
              <a:ext cx="2819400" cy="4038600"/>
              <a:chOff x="3360" y="1488"/>
              <a:chExt cx="1818" cy="2563"/>
            </a:xfrm>
          </p:grpSpPr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>
                <a:off x="4032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 flipH="1">
                <a:off x="4320" y="1488"/>
                <a:ext cx="288" cy="1728"/>
              </a:xfrm>
              <a:custGeom>
                <a:avLst/>
                <a:gdLst>
                  <a:gd name="T0" fmla="*/ 0 w 288"/>
                  <a:gd name="T1" fmla="*/ 0 h 1728"/>
                  <a:gd name="T2" fmla="*/ 48 w 288"/>
                  <a:gd name="T3" fmla="*/ 816 h 1728"/>
                  <a:gd name="T4" fmla="*/ 144 w 288"/>
                  <a:gd name="T5" fmla="*/ 1296 h 1728"/>
                  <a:gd name="T6" fmla="*/ 288 w 288"/>
                  <a:gd name="T7" fmla="*/ 1728 h 17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"/>
                  <a:gd name="T13" fmla="*/ 0 h 1728"/>
                  <a:gd name="T14" fmla="*/ 288 w 288"/>
                  <a:gd name="T15" fmla="*/ 1728 h 17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" h="1728">
                    <a:moveTo>
                      <a:pt x="0" y="0"/>
                    </a:moveTo>
                    <a:cubicBezTo>
                      <a:pt x="12" y="300"/>
                      <a:pt x="24" y="600"/>
                      <a:pt x="48" y="816"/>
                    </a:cubicBezTo>
                    <a:cubicBezTo>
                      <a:pt x="72" y="1032"/>
                      <a:pt x="104" y="1144"/>
                      <a:pt x="144" y="1296"/>
                    </a:cubicBezTo>
                    <a:cubicBezTo>
                      <a:pt x="184" y="1448"/>
                      <a:pt x="236" y="1588"/>
                      <a:pt x="288" y="17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" name="Line 36"/>
              <p:cNvSpPr>
                <a:spLocks noChangeShapeType="1"/>
              </p:cNvSpPr>
              <p:nvPr/>
            </p:nvSpPr>
            <p:spPr bwMode="auto">
              <a:xfrm>
                <a:off x="4320" y="1488"/>
                <a:ext cx="1" cy="17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29" name="Group 37"/>
              <p:cNvGrpSpPr>
                <a:grpSpLocks/>
              </p:cNvGrpSpPr>
              <p:nvPr/>
            </p:nvGrpSpPr>
            <p:grpSpPr bwMode="auto">
              <a:xfrm rot="6711282">
                <a:off x="3659" y="2679"/>
                <a:ext cx="1902" cy="192"/>
                <a:chOff x="1857" y="3696"/>
                <a:chExt cx="1902" cy="192"/>
              </a:xfrm>
            </p:grpSpPr>
            <p:sp>
              <p:nvSpPr>
                <p:cNvPr id="32" name="Line 38"/>
                <p:cNvSpPr>
                  <a:spLocks noChangeShapeType="1"/>
                </p:cNvSpPr>
                <p:nvPr/>
              </p:nvSpPr>
              <p:spPr bwMode="auto">
                <a:xfrm>
                  <a:off x="1872" y="3696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3" name="Line 39"/>
                <p:cNvSpPr>
                  <a:spLocks noChangeShapeType="1"/>
                </p:cNvSpPr>
                <p:nvPr/>
              </p:nvSpPr>
              <p:spPr bwMode="auto">
                <a:xfrm>
                  <a:off x="1872" y="372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4" name="Line 40"/>
                <p:cNvSpPr>
                  <a:spLocks noChangeShapeType="1"/>
                </p:cNvSpPr>
                <p:nvPr/>
              </p:nvSpPr>
              <p:spPr bwMode="auto">
                <a:xfrm>
                  <a:off x="1872" y="3744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5" name="Line 41"/>
                <p:cNvSpPr>
                  <a:spLocks noChangeShapeType="1"/>
                </p:cNvSpPr>
                <p:nvPr/>
              </p:nvSpPr>
              <p:spPr bwMode="auto">
                <a:xfrm>
                  <a:off x="1872" y="379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" name="Line 42"/>
                <p:cNvSpPr>
                  <a:spLocks noChangeShapeType="1"/>
                </p:cNvSpPr>
                <p:nvPr/>
              </p:nvSpPr>
              <p:spPr bwMode="auto">
                <a:xfrm>
                  <a:off x="1872" y="3840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7" name="Line 43"/>
                <p:cNvSpPr>
                  <a:spLocks noChangeShapeType="1"/>
                </p:cNvSpPr>
                <p:nvPr/>
              </p:nvSpPr>
              <p:spPr bwMode="auto">
                <a:xfrm>
                  <a:off x="1872" y="3888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8" name="Line 44"/>
                <p:cNvSpPr>
                  <a:spLocks noChangeShapeType="1"/>
                </p:cNvSpPr>
                <p:nvPr/>
              </p:nvSpPr>
              <p:spPr bwMode="auto">
                <a:xfrm>
                  <a:off x="1857" y="3762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9" name="Line 45"/>
                <p:cNvSpPr>
                  <a:spLocks noChangeShapeType="1"/>
                </p:cNvSpPr>
                <p:nvPr/>
              </p:nvSpPr>
              <p:spPr bwMode="auto">
                <a:xfrm>
                  <a:off x="1887" y="382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0" name="Line 46"/>
                <p:cNvSpPr>
                  <a:spLocks noChangeShapeType="1"/>
                </p:cNvSpPr>
                <p:nvPr/>
              </p:nvSpPr>
              <p:spPr bwMode="auto">
                <a:xfrm>
                  <a:off x="1860" y="3865"/>
                  <a:ext cx="18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30" name="Text Box 47"/>
              <p:cNvSpPr txBox="1">
                <a:spLocks noChangeArrowheads="1"/>
              </p:cNvSpPr>
              <p:nvPr/>
            </p:nvSpPr>
            <p:spPr bwMode="auto">
              <a:xfrm>
                <a:off x="3360" y="3216"/>
                <a:ext cx="86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dirty="0" smtClean="0"/>
                  <a:t>Angle </a:t>
                </a:r>
                <a:r>
                  <a:rPr lang="de-DE" sz="1600" dirty="0" err="1" smtClean="0"/>
                  <a:t>about</a:t>
                </a:r>
                <a:r>
                  <a:rPr lang="de-DE" sz="1600" dirty="0" smtClean="0"/>
                  <a:t> </a:t>
                </a:r>
              </a:p>
              <a:p>
                <a:r>
                  <a:rPr lang="de-DE" sz="1600" b="0" dirty="0" smtClean="0"/>
                  <a:t>15°-20°</a:t>
                </a:r>
                <a:endParaRPr lang="de-DE" sz="2800" b="0" dirty="0"/>
              </a:p>
            </p:txBody>
          </p:sp>
          <p:graphicFrame>
            <p:nvGraphicFramePr>
              <p:cNvPr id="31" name="Object 48"/>
              <p:cNvGraphicFramePr>
                <a:graphicFrameLocks noChangeAspect="1"/>
              </p:cNvGraphicFramePr>
              <p:nvPr/>
            </p:nvGraphicFramePr>
            <p:xfrm>
              <a:off x="4512" y="3072"/>
              <a:ext cx="666" cy="9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8" name="Clip" r:id="rId3" imgW="2247480" imgH="3306240" progId="">
                      <p:embed/>
                    </p:oleObj>
                  </mc:Choice>
                  <mc:Fallback>
                    <p:oleObj name="Clip" r:id="rId3" imgW="2247480" imgH="3306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12" y="3072"/>
                            <a:ext cx="666" cy="97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9405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>
                <a:solidFill>
                  <a:srgbClr val="FF0000"/>
                </a:solidFill>
              </a:rPr>
              <a:t>How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use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our</a:t>
            </a:r>
            <a:r>
              <a:rPr lang="de-DE" b="1" dirty="0">
                <a:solidFill>
                  <a:srgbClr val="FF0000"/>
                </a:solidFill>
              </a:rPr>
              <a:t> traditional </a:t>
            </a:r>
            <a:r>
              <a:rPr lang="de-DE" b="1" dirty="0" err="1">
                <a:solidFill>
                  <a:srgbClr val="FF0000"/>
                </a:solidFill>
              </a:rPr>
              <a:t>Sharpening</a:t>
            </a:r>
            <a:r>
              <a:rPr lang="de-DE" b="1" dirty="0">
                <a:solidFill>
                  <a:srgbClr val="FF0000"/>
                </a:solidFill>
              </a:rPr>
              <a:t> Steel </a:t>
            </a:r>
            <a:r>
              <a:rPr lang="de-DE" b="1" dirty="0" smtClean="0">
                <a:solidFill>
                  <a:srgbClr val="FF0000"/>
                </a:solidFill>
              </a:rPr>
              <a:t>(2)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pic>
        <p:nvPicPr>
          <p:cNvPr id="69" name="Picture 3" descr="Wetzstahl"/>
          <p:cNvPicPr>
            <a:picLocks noChangeAspect="1" noChangeArrowheads="1"/>
          </p:cNvPicPr>
          <p:nvPr/>
        </p:nvPicPr>
        <p:blipFill>
          <a:blip r:embed="rId2" cstate="print"/>
          <a:srcRect r="37968" b="4457"/>
          <a:stretch>
            <a:fillRect/>
          </a:stretch>
        </p:blipFill>
        <p:spPr bwMode="auto">
          <a:xfrm>
            <a:off x="609600" y="1857364"/>
            <a:ext cx="44196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5436097" y="2786058"/>
            <a:ext cx="32793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/>
            <a:r>
              <a:rPr lang="en-GB" dirty="0"/>
              <a:t>The sharpening steel and the </a:t>
            </a:r>
            <a:r>
              <a:rPr lang="en-GB" dirty="0" smtClean="0"/>
              <a:t>knife’s </a:t>
            </a:r>
            <a:r>
              <a:rPr lang="en-GB" dirty="0"/>
              <a:t>cutting edge must touch each other at the correct place.</a:t>
            </a:r>
            <a:endParaRPr lang="de-DE" dirty="0"/>
          </a:p>
          <a:p>
            <a:pPr algn="l"/>
            <a:r>
              <a:rPr lang="en-GB" dirty="0"/>
              <a:t> </a:t>
            </a:r>
            <a:endParaRPr lang="de-DE" dirty="0"/>
          </a:p>
          <a:p>
            <a:pPr algn="l"/>
            <a:r>
              <a:rPr lang="en-GB" dirty="0"/>
              <a:t>The steel and the </a:t>
            </a:r>
            <a:r>
              <a:rPr lang="en-GB" dirty="0" smtClean="0"/>
              <a:t>knife’s </a:t>
            </a:r>
            <a:r>
              <a:rPr lang="en-GB" dirty="0"/>
              <a:t>cutting edge must be at the correct angle to one </a:t>
            </a:r>
            <a:r>
              <a:rPr lang="en-GB" dirty="0" smtClean="0"/>
              <a:t>another.</a:t>
            </a:r>
            <a:endParaRPr lang="de-DE" kern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Steels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The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steel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v</a:t>
            </a:r>
            <a:r>
              <a:rPr lang="de-DE" b="1" dirty="0" err="1" smtClean="0">
                <a:solidFill>
                  <a:srgbClr val="FF0000"/>
                </a:solidFill>
              </a:rPr>
              <a:t>ariety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- </a:t>
            </a:r>
            <a:r>
              <a:rPr lang="de-DE" dirty="0" err="1" smtClean="0">
                <a:solidFill>
                  <a:srgbClr val="FF0000"/>
                </a:solidFill>
              </a:rPr>
              <a:t>our</a:t>
            </a:r>
            <a:r>
              <a:rPr lang="de-DE" dirty="0" smtClean="0">
                <a:solidFill>
                  <a:srgbClr val="FF0000"/>
                </a:solidFill>
              </a:rPr>
              <a:t> DICKORON Family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21212" y="1700808"/>
            <a:ext cx="8011228" cy="4511675"/>
            <a:chOff x="152400" y="2057400"/>
            <a:chExt cx="8940637" cy="4800600"/>
          </a:xfrm>
        </p:grpSpPr>
        <p:pic>
          <p:nvPicPr>
            <p:cNvPr id="9" name="Picture 1026" descr="75983-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057400"/>
              <a:ext cx="727075" cy="430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27" descr="75003-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2557463"/>
              <a:ext cx="784225" cy="430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28" descr="75503-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3200" y="2133600"/>
              <a:ext cx="673100" cy="430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29" descr="75973-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2562225"/>
              <a:ext cx="514350" cy="429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30" descr="75982-3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2538413"/>
              <a:ext cx="647700" cy="431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031"/>
            <p:cNvSpPr txBox="1">
              <a:spLocks noChangeArrowheads="1"/>
            </p:cNvSpPr>
            <p:nvPr/>
          </p:nvSpPr>
          <p:spPr bwMode="auto">
            <a:xfrm>
              <a:off x="152400" y="6400800"/>
              <a:ext cx="1345656" cy="36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600" dirty="0"/>
                <a:t>DICKORON</a:t>
              </a:r>
            </a:p>
          </p:txBody>
        </p:sp>
        <p:sp>
          <p:nvSpPr>
            <p:cNvPr id="15" name="Text Box 10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311675" cy="36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600" dirty="0"/>
                <a:t>DICK </a:t>
              </a:r>
              <a:r>
                <a:rPr lang="de-DE" sz="1600" i="1" dirty="0" err="1"/>
                <a:t>micro</a:t>
              </a:r>
              <a:endParaRPr lang="de-DE" sz="1600" dirty="0"/>
            </a:p>
          </p:txBody>
        </p:sp>
        <p:sp>
          <p:nvSpPr>
            <p:cNvPr id="16" name="Text Box 1033"/>
            <p:cNvSpPr txBox="1">
              <a:spLocks noChangeArrowheads="1"/>
            </p:cNvSpPr>
            <p:nvPr/>
          </p:nvSpPr>
          <p:spPr bwMode="auto">
            <a:xfrm>
              <a:off x="2438400" y="6400800"/>
              <a:ext cx="1334932" cy="36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600" dirty="0"/>
                <a:t>DICK </a:t>
              </a:r>
              <a:r>
                <a:rPr lang="de-DE" sz="1600" i="1" dirty="0" err="1"/>
                <a:t>polish</a:t>
              </a:r>
              <a:endParaRPr lang="de-DE" sz="1600" dirty="0"/>
            </a:p>
          </p:txBody>
        </p:sp>
        <p:sp>
          <p:nvSpPr>
            <p:cNvPr id="17" name="Text Box 1034"/>
            <p:cNvSpPr txBox="1">
              <a:spLocks noChangeArrowheads="1"/>
            </p:cNvSpPr>
            <p:nvPr/>
          </p:nvSpPr>
          <p:spPr bwMode="auto">
            <a:xfrm>
              <a:off x="3190875" y="2715795"/>
              <a:ext cx="2362200" cy="62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600" dirty="0"/>
                <a:t>DICKORON </a:t>
              </a:r>
              <a:endParaRPr lang="de-DE" sz="1600" dirty="0" smtClean="0"/>
            </a:p>
            <a:p>
              <a:pPr algn="ctr"/>
              <a:r>
                <a:rPr lang="de-DE" sz="1600" dirty="0" err="1" smtClean="0"/>
                <a:t>h</a:t>
              </a:r>
              <a:r>
                <a:rPr lang="de-DE" sz="1600" i="1" dirty="0" err="1" smtClean="0"/>
                <a:t>ygienic</a:t>
              </a:r>
              <a:endParaRPr lang="de-DE" sz="1600" dirty="0"/>
            </a:p>
          </p:txBody>
        </p:sp>
        <p:sp>
          <p:nvSpPr>
            <p:cNvPr id="18" name="Text Box 1035"/>
            <p:cNvSpPr txBox="1">
              <a:spLocks noChangeArrowheads="1"/>
            </p:cNvSpPr>
            <p:nvPr/>
          </p:nvSpPr>
          <p:spPr bwMode="auto">
            <a:xfrm>
              <a:off x="6629400" y="2209800"/>
              <a:ext cx="1400866" cy="36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600" dirty="0"/>
                <a:t>DICK </a:t>
              </a:r>
              <a:r>
                <a:rPr lang="de-DE" sz="1600" i="1" dirty="0" err="1"/>
                <a:t>combi</a:t>
              </a:r>
              <a:endParaRPr lang="de-DE" sz="1600" dirty="0"/>
            </a:p>
          </p:txBody>
        </p:sp>
        <p:graphicFrame>
          <p:nvGraphicFramePr>
            <p:cNvPr id="19" name="Object 1024"/>
            <p:cNvGraphicFramePr>
              <a:graphicFrameLocks noChangeAspect="1"/>
            </p:cNvGraphicFramePr>
            <p:nvPr/>
          </p:nvGraphicFramePr>
          <p:xfrm>
            <a:off x="8153400" y="2438400"/>
            <a:ext cx="698500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8" name="Bild" r:id="rId8" imgW="320760" imgH="1714680" progId="Word.Picture.8">
                    <p:embed/>
                  </p:oleObj>
                </mc:Choice>
                <mc:Fallback>
                  <p:oleObj name="Bild" r:id="rId8" imgW="320760" imgH="171468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53400" y="2438400"/>
                          <a:ext cx="698500" cy="3886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037"/>
            <p:cNvSpPr txBox="1">
              <a:spLocks noChangeArrowheads="1"/>
            </p:cNvSpPr>
            <p:nvPr/>
          </p:nvSpPr>
          <p:spPr bwMode="auto">
            <a:xfrm>
              <a:off x="7848600" y="6400800"/>
              <a:ext cx="1244437" cy="36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1600" dirty="0"/>
                <a:t>DICK </a:t>
              </a:r>
              <a:r>
                <a:rPr lang="de-DE" sz="1600" dirty="0" err="1"/>
                <a:t>titan</a:t>
              </a:r>
              <a:endParaRPr lang="de-DE" sz="1600" dirty="0"/>
            </a:p>
          </p:txBody>
        </p:sp>
        <p:graphicFrame>
          <p:nvGraphicFramePr>
            <p:cNvPr id="21" name="Object 1025"/>
            <p:cNvGraphicFramePr>
              <a:graphicFrameLocks noChangeAspect="1"/>
            </p:cNvGraphicFramePr>
            <p:nvPr/>
          </p:nvGraphicFramePr>
          <p:xfrm>
            <a:off x="5638800" y="2286000"/>
            <a:ext cx="442913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9" name="Photo Editor Photo" r:id="rId10" imgW="3333333" imgH="29152381" progId="">
                    <p:embed/>
                  </p:oleObj>
                </mc:Choice>
                <mc:Fallback>
                  <p:oleObj name="Photo Editor Photo" r:id="rId10" imgW="3333333" imgH="2915238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8800" y="2286000"/>
                          <a:ext cx="442913" cy="3886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 Box 1039"/>
            <p:cNvSpPr txBox="1">
              <a:spLocks noChangeArrowheads="1"/>
            </p:cNvSpPr>
            <p:nvPr/>
          </p:nvSpPr>
          <p:spPr bwMode="auto">
            <a:xfrm>
              <a:off x="5155305" y="6235776"/>
              <a:ext cx="1628324" cy="62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DICK </a:t>
              </a:r>
              <a:r>
                <a:rPr lang="de-DE" sz="1600" i="1" dirty="0" err="1"/>
                <a:t>hygienic</a:t>
              </a:r>
              <a:r>
                <a:rPr lang="de-DE" sz="1600" i="1" dirty="0"/>
                <a:t> </a:t>
              </a:r>
              <a:endParaRPr lang="de-DE" sz="1600" i="1" dirty="0" smtClean="0"/>
            </a:p>
            <a:p>
              <a:pPr algn="ctr"/>
              <a:r>
                <a:rPr lang="de-DE" sz="1600" i="1" dirty="0" err="1" smtClean="0"/>
                <a:t>combi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971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298300" y="3163917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Frutiger 55" pitchFamily="34" charset="0"/>
              </a:rPr>
              <a:t>Competence and tradition </a:t>
            </a:r>
          </a:p>
          <a:p>
            <a:pPr algn="ctr"/>
            <a:r>
              <a:rPr lang="en-US" i="1" dirty="0">
                <a:latin typeface="Frutiger 55" pitchFamily="34" charset="0"/>
              </a:rPr>
              <a:t>of the worldwide market leader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 - Substitutes</a:t>
            </a:r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52" y="1484784"/>
            <a:ext cx="169690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platzhalter 3"/>
          <p:cNvSpPr txBox="1">
            <a:spLocks/>
          </p:cNvSpPr>
          <p:nvPr/>
        </p:nvSpPr>
        <p:spPr>
          <a:xfrm>
            <a:off x="1295636" y="2483604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de-DE" sz="2400" b="1" dirty="0" err="1">
                <a:solidFill>
                  <a:srgbClr val="FF0000"/>
                </a:solidFill>
                <a:latin typeface="Frutiger 55" pitchFamily="34" charset="0"/>
              </a:rPr>
              <a:t>Sharpening</a:t>
            </a:r>
            <a:r>
              <a:rPr lang="de-DE" sz="2400" b="1" dirty="0">
                <a:solidFill>
                  <a:srgbClr val="FF0000"/>
                </a:solidFill>
                <a:latin typeface="Frutiger 55" pitchFamily="34" charset="0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Devices</a:t>
            </a:r>
            <a:endParaRPr lang="de-DE" sz="2400" b="1" dirty="0">
              <a:solidFill>
                <a:srgbClr val="FF0000"/>
              </a:solidFill>
              <a:latin typeface="Frutiger 5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Easy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Solution </a:t>
            </a:r>
            <a:r>
              <a:rPr lang="de-DE" dirty="0" smtClean="0">
                <a:solidFill>
                  <a:srgbClr val="FF0000"/>
                </a:solidFill>
              </a:rPr>
              <a:t>– The Rapid Steel </a:t>
            </a:r>
            <a:r>
              <a:rPr lang="de-DE" i="1" dirty="0" err="1" smtClean="0">
                <a:solidFill>
                  <a:srgbClr val="FF0000"/>
                </a:solidFill>
              </a:rPr>
              <a:t>action</a:t>
            </a:r>
            <a:endParaRPr lang="de-DE" sz="1800" i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39552" y="2055331"/>
            <a:ext cx="68407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harpening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rods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with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tungsten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carbide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(Titan)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coating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</a:br>
            <a:endParaRPr lang="de-DE" kern="1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Easy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to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use</a:t>
            </a:r>
            <a:endParaRPr lang="de-DE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l"/>
            <a:endParaRPr lang="de-DE" kern="1200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Always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kern="1200" dirty="0" err="1" smtClean="0">
                <a:solidFill>
                  <a:srgbClr val="000000"/>
                </a:solidFill>
                <a:cs typeface="Times New Roman" pitchFamily="18" charset="0"/>
              </a:rPr>
              <a:t>right</a:t>
            </a:r>
            <a: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  <a:t> angle</a:t>
            </a:r>
            <a:br>
              <a:rPr lang="de-DE" kern="1200" dirty="0" smtClean="0">
                <a:solidFill>
                  <a:srgbClr val="000000"/>
                </a:solidFill>
                <a:cs typeface="Times New Roman" pitchFamily="18" charset="0"/>
              </a:rPr>
            </a:br>
            <a:endParaRPr lang="de-DE" kern="1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Perfect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sharpening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result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</a:br>
            <a:endParaRPr lang="de-DE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780928"/>
            <a:ext cx="4032570" cy="2687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 - Substitutes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And this is </a:t>
            </a:r>
            <a:r>
              <a:rPr lang="en-US" b="1" dirty="0">
                <a:solidFill>
                  <a:srgbClr val="FF0000"/>
                </a:solidFill>
              </a:rPr>
              <a:t>how </a:t>
            </a:r>
            <a:r>
              <a:rPr lang="en-US" b="1" dirty="0" smtClean="0">
                <a:solidFill>
                  <a:srgbClr val="FF0000"/>
                </a:solidFill>
              </a:rPr>
              <a:t>easy the </a:t>
            </a:r>
            <a:r>
              <a:rPr lang="en-US" b="1" dirty="0">
                <a:solidFill>
                  <a:srgbClr val="FF0000"/>
                </a:solidFill>
              </a:rPr>
              <a:t>Rapid Steel </a:t>
            </a:r>
            <a:r>
              <a:rPr lang="en-US" b="1" dirty="0" smtClean="0">
                <a:solidFill>
                  <a:srgbClr val="FF0000"/>
                </a:solidFill>
              </a:rPr>
              <a:t>works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pic>
        <p:nvPicPr>
          <p:cNvPr id="13" name="Picture 4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513" y="1844375"/>
            <a:ext cx="7305386" cy="24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87624" y="4509120"/>
            <a:ext cx="68407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Draw the knife with slight pressure through the rods of the sharpener.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</a:t>
            </a:r>
            <a:r>
              <a:rPr lang="en-US" sz="1600" dirty="0" smtClean="0">
                <a:solidFill>
                  <a:srgbClr val="000000"/>
                </a:solidFill>
              </a:rPr>
              <a:t>se </a:t>
            </a:r>
            <a:r>
              <a:rPr lang="en-US" sz="1600" dirty="0">
                <a:solidFill>
                  <a:srgbClr val="000000"/>
                </a:solidFill>
              </a:rPr>
              <a:t>the spring action of the rods without bottoming the knife </a:t>
            </a:r>
            <a:r>
              <a:rPr lang="en-US" sz="1600" dirty="0" smtClean="0">
                <a:solidFill>
                  <a:srgbClr val="000000"/>
                </a:solidFill>
              </a:rPr>
              <a:t>blade.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Repeat 5 – 10 times </a:t>
            </a:r>
            <a:r>
              <a:rPr lang="en-US" sz="1600" dirty="0">
                <a:solidFill>
                  <a:srgbClr val="000000"/>
                </a:solidFill>
              </a:rPr>
              <a:t>– and you will </a:t>
            </a:r>
            <a:r>
              <a:rPr lang="en-US" sz="1600" dirty="0" smtClean="0">
                <a:solidFill>
                  <a:srgbClr val="000000"/>
                </a:solidFill>
              </a:rPr>
              <a:t>have </a:t>
            </a:r>
            <a:r>
              <a:rPr lang="en-US" sz="1600" dirty="0">
                <a:solidFill>
                  <a:srgbClr val="000000"/>
                </a:solidFill>
              </a:rPr>
              <a:t>a sharp knife with </a:t>
            </a:r>
            <a:r>
              <a:rPr lang="en-US" sz="1600" dirty="0" smtClean="0">
                <a:solidFill>
                  <a:srgbClr val="000000"/>
                </a:solidFill>
              </a:rPr>
              <a:t>a perfect, </a:t>
            </a:r>
            <a:r>
              <a:rPr lang="en-US" sz="1600" dirty="0">
                <a:solidFill>
                  <a:srgbClr val="000000"/>
                </a:solidFill>
              </a:rPr>
              <a:t>specified angle</a:t>
            </a:r>
            <a:endParaRPr lang="de-DE" sz="1600" kern="1200" dirty="0">
              <a:solidFill>
                <a:srgbClr val="000000"/>
              </a:solidFill>
            </a:endParaRP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 smtClean="0"/>
              <a:t>Sharpening</a:t>
            </a:r>
            <a:r>
              <a:rPr lang="de-DE" dirty="0" smtClean="0"/>
              <a:t> Steels - Substitutes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33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 txBox="1">
            <a:spLocks/>
          </p:cNvSpPr>
          <p:nvPr/>
        </p:nvSpPr>
        <p:spPr>
          <a:xfrm>
            <a:off x="1295636" y="2483604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Sharpening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Stone</a:t>
            </a:r>
            <a:endParaRPr lang="de-DE" sz="2400" b="1" dirty="0">
              <a:solidFill>
                <a:srgbClr val="FF0000"/>
              </a:solidFill>
              <a:latin typeface="Frutiger 55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95636" y="322796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Frutiger 55" pitchFamily="34" charset="0"/>
              </a:rPr>
              <a:t>Professional sharpening </a:t>
            </a:r>
          </a:p>
          <a:p>
            <a:pPr algn="ctr"/>
            <a:r>
              <a:rPr lang="en-US" i="1" dirty="0" smtClean="0">
                <a:latin typeface="Frutiger 55" pitchFamily="34" charset="0"/>
              </a:rPr>
              <a:t>on a sharpening stone</a:t>
            </a:r>
            <a:endParaRPr lang="en-US" i="1" dirty="0">
              <a:latin typeface="Frutiger 55" pitchFamily="34" charset="0"/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Stone</a:t>
            </a:r>
          </a:p>
        </p:txBody>
      </p:sp>
    </p:spTree>
    <p:extLst>
      <p:ext uri="{BB962C8B-B14F-4D97-AF65-F5344CB8AC3E}">
        <p14:creationId xmlns:p14="http://schemas.microsoft.com/office/powerpoint/2010/main" val="31172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Stone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57200" y="1000125"/>
            <a:ext cx="8229600" cy="571500"/>
          </a:xfrm>
        </p:spPr>
        <p:txBody>
          <a:bodyPr>
            <a:norm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How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to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a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stone</a:t>
            </a:r>
            <a:endParaRPr lang="de-DE" sz="1800" b="1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7" y="1700808"/>
            <a:ext cx="3600450" cy="14470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3600450" cy="147447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67791" y="3308608"/>
            <a:ext cx="799288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Put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water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for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5-10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minutes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until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no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bubbles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can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be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seen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before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using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it. </a:t>
            </a:r>
            <a:endParaRPr lang="de-DE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24"/>
              </a:spcBef>
              <a:spcAft>
                <a:spcPts val="600"/>
              </a:spcAft>
            </a:pP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Always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usethe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sharpening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with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non-slip holder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supplied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endParaRPr lang="de-DE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24"/>
              </a:spcBef>
              <a:spcAft>
                <a:spcPts val="600"/>
              </a:spcAft>
            </a:pP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Start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with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coarser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, orange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side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Wipe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your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clean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your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knife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carefully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after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sharpening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process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de-DE" dirty="0">
                <a:solidFill>
                  <a:srgbClr val="000000"/>
                </a:solidFill>
                <a:cs typeface="Times New Roman" pitchFamily="18" charset="0"/>
              </a:rPr>
            </a:b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/>
              <a:t>Sharpening</a:t>
            </a:r>
            <a:r>
              <a:rPr lang="de-DE" dirty="0"/>
              <a:t> Stone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57200" y="1000125"/>
            <a:ext cx="8229600" cy="571500"/>
          </a:xfrm>
        </p:spPr>
        <p:txBody>
          <a:bodyPr>
            <a:norm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How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to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use</a:t>
            </a:r>
            <a:r>
              <a:rPr lang="de-DE" b="1" dirty="0" smtClean="0">
                <a:solidFill>
                  <a:srgbClr val="FF0000"/>
                </a:solidFill>
              </a:rPr>
              <a:t> a </a:t>
            </a:r>
            <a:r>
              <a:rPr lang="de-DE" b="1" dirty="0" err="1" smtClean="0">
                <a:solidFill>
                  <a:srgbClr val="FF0000"/>
                </a:solidFill>
              </a:rPr>
              <a:t>sharpening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stone</a:t>
            </a:r>
            <a:endParaRPr lang="de-DE" sz="1800" b="1" dirty="0">
              <a:solidFill>
                <a:srgbClr val="FF0000"/>
              </a:solidFill>
            </a:endParaRPr>
          </a:p>
        </p:txBody>
      </p:sp>
      <p:pic>
        <p:nvPicPr>
          <p:cNvPr id="18435" name="Picture 3" descr="G:\INFORMATION\Bilder_Produktinfos\M\Bilddaten\300_DPI\STEELS-Stähle\AbziehsteinIllu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9"/>
          <a:stretch/>
        </p:blipFill>
        <p:spPr bwMode="auto">
          <a:xfrm>
            <a:off x="741676" y="3827181"/>
            <a:ext cx="3691817" cy="24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G:\INFORMATION\Bilder_Produktinfos\M\Bilddaten\300_DPI\STEELS-Stähle\AbziehsteinIllu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9"/>
          <a:stretch/>
        </p:blipFill>
        <p:spPr bwMode="auto">
          <a:xfrm>
            <a:off x="1012521" y="1595196"/>
            <a:ext cx="3398276" cy="22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004048" y="1683880"/>
            <a:ext cx="36004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Draw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blade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away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from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body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back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towards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yourself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applying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light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pressure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over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entire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surface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area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 Start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with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tip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blade. Repeat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until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a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fine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burr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forms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24"/>
              </a:spcBef>
              <a:spcAft>
                <a:spcPts val="600"/>
              </a:spcAft>
            </a:pP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Switch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side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knife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repeat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process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 Keep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same angle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between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knife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blade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and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at all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times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pPr marL="285750" indent="-285750">
              <a:spcBef>
                <a:spcPts val="24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Repeat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process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on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fines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white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side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the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cs typeface="Times New Roman" pitchFamily="18" charset="0"/>
              </a:rPr>
              <a:t>stone</a:t>
            </a:r>
            <a:r>
              <a:rPr lang="de-DE" dirty="0" smtClean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de-DE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de-DE" dirty="0">
                <a:solidFill>
                  <a:srgbClr val="000000"/>
                </a:solidFill>
                <a:cs typeface="Times New Roman" pitchFamily="18" charset="0"/>
              </a:rPr>
            </a:br>
            <a:endParaRPr lang="de-DE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16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 txBox="1">
            <a:spLocks/>
          </p:cNvSpPr>
          <p:nvPr/>
        </p:nvSpPr>
        <p:spPr>
          <a:xfrm>
            <a:off x="1295636" y="2483604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Sharpening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Solutions</a:t>
            </a:r>
            <a:endParaRPr lang="de-DE" sz="2400" b="1" dirty="0">
              <a:solidFill>
                <a:srgbClr val="FF0000"/>
              </a:solidFill>
              <a:latin typeface="Frutiger 55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03648" y="356372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Frutiger 55" pitchFamily="34" charset="0"/>
              </a:rPr>
              <a:t>From time to time necessary </a:t>
            </a:r>
            <a:endParaRPr lang="en-US" i="1" dirty="0">
              <a:latin typeface="Frutiger 55" pitchFamily="34" charset="0"/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 err="1"/>
              <a:t>Grinding</a:t>
            </a:r>
            <a:r>
              <a:rPr lang="de-DE" dirty="0"/>
              <a:t> Machines</a:t>
            </a:r>
          </a:p>
        </p:txBody>
      </p:sp>
    </p:spTree>
    <p:extLst>
      <p:ext uri="{BB962C8B-B14F-4D97-AF65-F5344CB8AC3E}">
        <p14:creationId xmlns:p14="http://schemas.microsoft.com/office/powerpoint/2010/main" val="41131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868144" y="214313"/>
            <a:ext cx="2847231" cy="285750"/>
          </a:xfrm>
        </p:spPr>
        <p:txBody>
          <a:bodyPr/>
          <a:lstStyle/>
          <a:p>
            <a:r>
              <a:rPr lang="de-DE" dirty="0" smtClean="0"/>
              <a:t>F. DICK </a:t>
            </a:r>
            <a:r>
              <a:rPr lang="de-DE" dirty="0" err="1" smtClean="0"/>
              <a:t>and</a:t>
            </a:r>
            <a:r>
              <a:rPr lang="de-DE" dirty="0" smtClean="0"/>
              <a:t> WORLDCHEFS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 err="1" smtClean="0">
                <a:solidFill>
                  <a:srgbClr val="FF0000"/>
                </a:solidFill>
              </a:rPr>
              <a:t>Why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are</a:t>
            </a:r>
            <a:r>
              <a:rPr lang="de-DE" b="1" dirty="0" smtClean="0">
                <a:solidFill>
                  <a:srgbClr val="FF0000"/>
                </a:solidFill>
              </a:rPr>
              <a:t> sharp </a:t>
            </a:r>
            <a:r>
              <a:rPr lang="de-DE" b="1" dirty="0" err="1" smtClean="0">
                <a:solidFill>
                  <a:srgbClr val="FF0000"/>
                </a:solidFill>
              </a:rPr>
              <a:t>knives</a:t>
            </a:r>
            <a:r>
              <a:rPr lang="de-DE" b="1" dirty="0" smtClean="0">
                <a:solidFill>
                  <a:srgbClr val="FF0000"/>
                </a:solidFill>
              </a:rPr>
              <a:t> so </a:t>
            </a:r>
            <a:r>
              <a:rPr lang="de-DE" b="1" dirty="0" err="1" smtClean="0">
                <a:solidFill>
                  <a:srgbClr val="FF0000"/>
                </a:solidFill>
              </a:rPr>
              <a:t>important</a:t>
            </a:r>
            <a:r>
              <a:rPr lang="de-DE" b="1" dirty="0" smtClean="0">
                <a:solidFill>
                  <a:srgbClr val="FF0000"/>
                </a:solidFill>
              </a:rPr>
              <a:t>?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1"/>
            <a:ext cx="8136135" cy="244827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Sharp knives </a:t>
            </a:r>
            <a:r>
              <a:rPr lang="en-US" dirty="0" smtClean="0"/>
              <a:t>cut food perfectly – Blunt knives squeeze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Sharp knives are safe – </a:t>
            </a:r>
            <a:r>
              <a:rPr lang="en-US" dirty="0" smtClean="0"/>
              <a:t>Blunt </a:t>
            </a:r>
            <a:r>
              <a:rPr lang="en-US" dirty="0" smtClean="0"/>
              <a:t>knives are dangerous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Sharp knives offer a better guidance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Sharp knives offer a perfect </a:t>
            </a: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during their </a:t>
            </a:r>
            <a:r>
              <a:rPr lang="en-US" dirty="0" smtClean="0"/>
              <a:t>whole “lifetime”.</a:t>
            </a:r>
          </a:p>
        </p:txBody>
      </p:sp>
      <p:sp>
        <p:nvSpPr>
          <p:cNvPr id="2" name="AutoShape 2" descr="093A30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4" descr="093A304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2" b="8841"/>
          <a:stretch/>
        </p:blipFill>
        <p:spPr bwMode="auto">
          <a:xfrm>
            <a:off x="245428" y="4077072"/>
            <a:ext cx="8653145" cy="23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/>
              <a:t>Grinding</a:t>
            </a:r>
            <a:r>
              <a:rPr lang="de-DE" dirty="0"/>
              <a:t> Machines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Regrinding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136135" cy="46799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sp>
        <p:nvSpPr>
          <p:cNvPr id="2" name="Rechteck 1"/>
          <p:cNvSpPr/>
          <p:nvPr/>
        </p:nvSpPr>
        <p:spPr>
          <a:xfrm>
            <a:off x="611560" y="1844824"/>
            <a:ext cx="7776864" cy="15841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de-DE" dirty="0" err="1" smtClean="0">
                <a:solidFill>
                  <a:schemeClr val="tx1"/>
                </a:solidFill>
              </a:rPr>
              <a:t>Grinding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Optimum grinding angle with F. DICK grinding machines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3" name="Picture 4" descr="pict2"/>
          <p:cNvPicPr>
            <a:picLocks noChangeAspect="1" noChangeArrowheads="1"/>
          </p:cNvPicPr>
          <p:nvPr/>
        </p:nvPicPr>
        <p:blipFill>
          <a:blip r:embed="rId2" cstate="print"/>
          <a:srcRect l="50000" b="49109"/>
          <a:stretch>
            <a:fillRect/>
          </a:stretch>
        </p:blipFill>
        <p:spPr bwMode="auto">
          <a:xfrm>
            <a:off x="611560" y="3717032"/>
            <a:ext cx="37338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sm110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13869"/>
            <a:ext cx="21336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01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/>
              <a:t>Grinding</a:t>
            </a:r>
            <a:r>
              <a:rPr lang="de-DE" dirty="0"/>
              <a:t> Machines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136135" cy="46799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sp>
        <p:nvSpPr>
          <p:cNvPr id="2" name="Rechteck 1"/>
          <p:cNvSpPr/>
          <p:nvPr/>
        </p:nvSpPr>
        <p:spPr>
          <a:xfrm>
            <a:off x="611560" y="1844824"/>
            <a:ext cx="7776864" cy="15841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de-DE" dirty="0" err="1" smtClean="0">
                <a:solidFill>
                  <a:schemeClr val="tx1"/>
                </a:solidFill>
              </a:rPr>
              <a:t>Honing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Deburring</a:t>
            </a:r>
            <a:r>
              <a:rPr lang="en-US" dirty="0" smtClean="0">
                <a:solidFill>
                  <a:schemeClr val="tx1"/>
                </a:solidFill>
              </a:rPr>
              <a:t> with optimum angle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  <p:pic>
        <p:nvPicPr>
          <p:cNvPr id="9" name="Picture 2" descr="pict2"/>
          <p:cNvPicPr>
            <a:picLocks noChangeAspect="1" noChangeArrowheads="1"/>
          </p:cNvPicPr>
          <p:nvPr/>
        </p:nvPicPr>
        <p:blipFill>
          <a:blip r:embed="rId2" cstate="print"/>
          <a:srcRect t="50891" r="48781"/>
          <a:stretch>
            <a:fillRect/>
          </a:stretch>
        </p:blipFill>
        <p:spPr bwMode="auto">
          <a:xfrm>
            <a:off x="611560" y="3760058"/>
            <a:ext cx="4032448" cy="231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s75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968775"/>
            <a:ext cx="1915219" cy="189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52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/>
              <a:t>Grinding</a:t>
            </a:r>
            <a:r>
              <a:rPr lang="de-DE" dirty="0"/>
              <a:t> Machines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Polishing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136135" cy="46799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</p:txBody>
      </p:sp>
      <p:sp>
        <p:nvSpPr>
          <p:cNvPr id="2" name="Rechteck 1"/>
          <p:cNvSpPr/>
          <p:nvPr/>
        </p:nvSpPr>
        <p:spPr>
          <a:xfrm>
            <a:off x="611560" y="1844824"/>
            <a:ext cx="7776864" cy="15841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endParaRPr lang="de-DE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de-DE" dirty="0" err="1" smtClean="0">
                <a:solidFill>
                  <a:schemeClr val="tx1"/>
                </a:solidFill>
              </a:rPr>
              <a:t>Polishing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100% polishing of the cutting edge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 descr="pict2"/>
          <p:cNvPicPr>
            <a:picLocks noChangeAspect="1" noChangeArrowheads="1"/>
          </p:cNvPicPr>
          <p:nvPr/>
        </p:nvPicPr>
        <p:blipFill>
          <a:blip r:embed="rId2" cstate="print"/>
          <a:srcRect l="50000" t="48856"/>
          <a:stretch>
            <a:fillRect/>
          </a:stretch>
        </p:blipFill>
        <p:spPr bwMode="auto">
          <a:xfrm>
            <a:off x="772380" y="3789040"/>
            <a:ext cx="3511588" cy="21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sm111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0580" y="3860479"/>
            <a:ext cx="2487483" cy="194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4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012160" y="214313"/>
            <a:ext cx="2703215" cy="285750"/>
          </a:xfrm>
        </p:spPr>
        <p:txBody>
          <a:bodyPr/>
          <a:lstStyle/>
          <a:p>
            <a:r>
              <a:rPr lang="de-DE" dirty="0" err="1"/>
              <a:t>Grinding</a:t>
            </a:r>
            <a:r>
              <a:rPr lang="de-DE" dirty="0"/>
              <a:t> Machines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Grinding Machines </a:t>
            </a:r>
            <a:r>
              <a:rPr lang="en-US" dirty="0" smtClean="0">
                <a:solidFill>
                  <a:srgbClr val="FF0000"/>
                </a:solidFill>
              </a:rPr>
              <a:t>for chefs in hotels &amp; restaurants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53" y="1768581"/>
            <a:ext cx="2039571" cy="16316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97433"/>
            <a:ext cx="1991394" cy="1592441"/>
          </a:xfrm>
          <a:prstGeom prst="rect">
            <a:avLst/>
          </a:prstGeom>
        </p:spPr>
      </p:pic>
      <p:pic>
        <p:nvPicPr>
          <p:cNvPr id="14" name="Picture 2" descr="O:\M-EXP\Bilddaten\300_DPI\MACHINES\98060-00.jpg"/>
          <p:cNvPicPr>
            <a:picLocks noChangeAspect="1" noChangeArrowheads="1"/>
          </p:cNvPicPr>
          <p:nvPr/>
        </p:nvPicPr>
        <p:blipFill>
          <a:blip r:embed="rId4" cstate="print"/>
          <a:srcRect l="21101" t="7478" r="5510" b="22057"/>
          <a:stretch>
            <a:fillRect/>
          </a:stretch>
        </p:blipFill>
        <p:spPr bwMode="auto">
          <a:xfrm>
            <a:off x="395537" y="2092404"/>
            <a:ext cx="1440160" cy="126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3"/>
          <p:cNvSpPr txBox="1">
            <a:spLocks noChangeArrowheads="1"/>
          </p:cNvSpPr>
          <p:nvPr/>
        </p:nvSpPr>
        <p:spPr bwMode="auto">
          <a:xfrm>
            <a:off x="701913" y="3485042"/>
            <a:ext cx="792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600" dirty="0"/>
              <a:t>RS-75</a:t>
            </a:r>
          </a:p>
        </p:txBody>
      </p:sp>
      <p:sp>
        <p:nvSpPr>
          <p:cNvPr id="16" name="Textfeld 3"/>
          <p:cNvSpPr txBox="1">
            <a:spLocks noChangeArrowheads="1"/>
          </p:cNvSpPr>
          <p:nvPr/>
        </p:nvSpPr>
        <p:spPr bwMode="auto">
          <a:xfrm>
            <a:off x="2593223" y="3485042"/>
            <a:ext cx="136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600" dirty="0" smtClean="0"/>
              <a:t>RS-150 Duo</a:t>
            </a:r>
          </a:p>
        </p:txBody>
      </p:sp>
      <p:pic>
        <p:nvPicPr>
          <p:cNvPr id="17" name="Picture 2" descr="O:\M-EXP\Bilddaten\300_DPI\MACHINES\98050-00.jpg"/>
          <p:cNvPicPr>
            <a:picLocks noChangeAspect="1" noChangeArrowheads="1"/>
          </p:cNvPicPr>
          <p:nvPr/>
        </p:nvPicPr>
        <p:blipFill>
          <a:blip r:embed="rId5" cstate="print"/>
          <a:srcRect l="2010" t="1404" r="2911" b="22057"/>
          <a:stretch>
            <a:fillRect/>
          </a:stretch>
        </p:blipFill>
        <p:spPr bwMode="auto">
          <a:xfrm>
            <a:off x="2217541" y="2117699"/>
            <a:ext cx="2119516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3"/>
          <p:cNvSpPr txBox="1">
            <a:spLocks noChangeArrowheads="1"/>
          </p:cNvSpPr>
          <p:nvPr/>
        </p:nvSpPr>
        <p:spPr bwMode="auto">
          <a:xfrm>
            <a:off x="5076056" y="3485042"/>
            <a:ext cx="136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dirty="0" smtClean="0"/>
              <a:t>SM-110</a:t>
            </a:r>
          </a:p>
        </p:txBody>
      </p:sp>
      <p:sp>
        <p:nvSpPr>
          <p:cNvPr id="19" name="Textfeld 3"/>
          <p:cNvSpPr txBox="1">
            <a:spLocks noChangeArrowheads="1"/>
          </p:cNvSpPr>
          <p:nvPr/>
        </p:nvSpPr>
        <p:spPr bwMode="auto">
          <a:xfrm>
            <a:off x="7236296" y="3485042"/>
            <a:ext cx="136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dirty="0" smtClean="0"/>
              <a:t>SM-111</a:t>
            </a:r>
          </a:p>
        </p:txBody>
      </p:sp>
      <p:sp>
        <p:nvSpPr>
          <p:cNvPr id="20" name="Rechteck 19"/>
          <p:cNvSpPr/>
          <p:nvPr/>
        </p:nvSpPr>
        <p:spPr>
          <a:xfrm>
            <a:off x="447307" y="4274947"/>
            <a:ext cx="3600400" cy="180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b="1" dirty="0" err="1"/>
              <a:t>Effective</a:t>
            </a:r>
            <a:r>
              <a:rPr lang="de-DE" sz="1600" b="1" dirty="0"/>
              <a:t> </a:t>
            </a:r>
            <a:r>
              <a:rPr lang="de-DE" sz="1600" b="1" dirty="0" err="1"/>
              <a:t>g</a:t>
            </a:r>
            <a:r>
              <a:rPr lang="de-DE" sz="1600" b="1" dirty="0" err="1" smtClean="0"/>
              <a:t>rinding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honing</a:t>
            </a:r>
            <a:r>
              <a:rPr lang="de-DE" sz="1600" b="1" dirty="0" smtClean="0"/>
              <a:t> </a:t>
            </a:r>
            <a:endParaRPr lang="de-DE" sz="1600" b="1" dirty="0"/>
          </a:p>
          <a:p>
            <a:pPr algn="l">
              <a:defRPr/>
            </a:pPr>
            <a:endParaRPr lang="de-DE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/>
              <a:t>Fast, </a:t>
            </a:r>
            <a:r>
              <a:rPr lang="de-DE" sz="1200" dirty="0" err="1"/>
              <a:t>safe</a:t>
            </a:r>
            <a:r>
              <a:rPr lang="de-DE" sz="1200" dirty="0"/>
              <a:t>, </a:t>
            </a:r>
            <a:r>
              <a:rPr lang="de-DE" sz="1200" dirty="0" err="1"/>
              <a:t>efficient</a:t>
            </a:r>
            <a:r>
              <a:rPr lang="de-DE" sz="1200" dirty="0"/>
              <a:t>.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Effective </a:t>
            </a:r>
            <a:r>
              <a:rPr lang="en-US" sz="1200" dirty="0" smtClean="0"/>
              <a:t>grinding with diamond coated wheels and reduced </a:t>
            </a:r>
            <a:r>
              <a:rPr lang="en-US" sz="1200" dirty="0"/>
              <a:t>knife </a:t>
            </a:r>
            <a:r>
              <a:rPr lang="en-US" sz="1200" dirty="0" smtClean="0"/>
              <a:t>consumption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Ceramic wheels for honing</a:t>
            </a:r>
            <a:endParaRPr lang="en-US" sz="1200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Easy to </a:t>
            </a:r>
            <a:r>
              <a:rPr lang="en-US" sz="1200" dirty="0" smtClean="0"/>
              <a:t>operate with perfect results</a:t>
            </a:r>
            <a:endParaRPr lang="en-US" sz="1200" dirty="0"/>
          </a:p>
        </p:txBody>
      </p:sp>
      <p:sp>
        <p:nvSpPr>
          <p:cNvPr id="22" name="Rechteck 21"/>
          <p:cNvSpPr/>
          <p:nvPr/>
        </p:nvSpPr>
        <p:spPr>
          <a:xfrm>
            <a:off x="4499992" y="4221087"/>
            <a:ext cx="4321138" cy="206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/>
              <a:t>Water-cooled grinding and honing</a:t>
            </a:r>
          </a:p>
          <a:p>
            <a:pPr algn="l">
              <a:defRPr/>
            </a:pPr>
            <a:endParaRPr lang="en-US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Adjustable </a:t>
            </a:r>
            <a:r>
              <a:rPr lang="en-US" sz="1200" dirty="0" smtClean="0"/>
              <a:t>angle because of holding </a:t>
            </a:r>
            <a:r>
              <a:rPr lang="en-US" sz="1200" dirty="0"/>
              <a:t>magnets for absolute safety and precise grinding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Reduced material removal – long lasting cutting edge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Low grinding costs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Professional and safe grinding, honing and polishing</a:t>
            </a:r>
            <a:endParaRPr lang="en-US" sz="1200" dirty="0"/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SM-111: </a:t>
            </a:r>
            <a:r>
              <a:rPr lang="en-US" sz="1200" dirty="0" smtClean="0"/>
              <a:t>Polishing wheel </a:t>
            </a:r>
            <a:r>
              <a:rPr lang="en-US" sz="1200" dirty="0"/>
              <a:t>for highest demands</a:t>
            </a:r>
          </a:p>
        </p:txBody>
      </p:sp>
      <p:sp>
        <p:nvSpPr>
          <p:cNvPr id="23" name="Rechteck 22"/>
          <p:cNvSpPr/>
          <p:nvPr/>
        </p:nvSpPr>
        <p:spPr>
          <a:xfrm>
            <a:off x="4499992" y="1556792"/>
            <a:ext cx="4321138" cy="482453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251520" y="1556792"/>
            <a:ext cx="4156556" cy="482453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/>
          <p:cNvSpPr txBox="1">
            <a:spLocks/>
          </p:cNvSpPr>
          <p:nvPr/>
        </p:nvSpPr>
        <p:spPr>
          <a:xfrm>
            <a:off x="1295636" y="2483604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Care,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storage</a:t>
            </a:r>
            <a:r>
              <a:rPr lang="de-DE" sz="2400" b="1" dirty="0">
                <a:solidFill>
                  <a:srgbClr val="FF0000"/>
                </a:solidFill>
                <a:latin typeface="Frutiger 55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transportation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</a:t>
            </a:r>
            <a:endParaRPr lang="de-DE" sz="2400" b="1" dirty="0">
              <a:solidFill>
                <a:srgbClr val="FF0000"/>
              </a:solidFill>
              <a:latin typeface="Frutiger 55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03648" y="319439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Frutiger 55" pitchFamily="34" charset="0"/>
              </a:rPr>
              <a:t>Taking care of your </a:t>
            </a:r>
            <a:r>
              <a:rPr lang="en-US" i="1" dirty="0" smtClean="0">
                <a:latin typeface="Frutiger 55" pitchFamily="34" charset="0"/>
              </a:rPr>
              <a:t>Chef‘s Knives</a:t>
            </a:r>
            <a:endParaRPr lang="en-US" i="1" dirty="0">
              <a:latin typeface="Frutiger 55" pitchFamily="34" charset="0"/>
            </a:endParaRP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436096" y="214313"/>
            <a:ext cx="3279279" cy="285750"/>
          </a:xfrm>
        </p:spPr>
        <p:txBody>
          <a:bodyPr/>
          <a:lstStyle/>
          <a:p>
            <a:r>
              <a:rPr lang="de-DE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18594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580112" y="214313"/>
            <a:ext cx="3135263" cy="285750"/>
          </a:xfrm>
        </p:spPr>
        <p:txBody>
          <a:bodyPr/>
          <a:lstStyle/>
          <a:p>
            <a:r>
              <a:rPr lang="de-DE" dirty="0"/>
              <a:t>Maintenance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Care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F. DICK </a:t>
            </a:r>
            <a:r>
              <a:rPr lang="de-DE" dirty="0" err="1" smtClean="0"/>
              <a:t>Knives</a:t>
            </a:r>
            <a:endParaRPr lang="de-DE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2" r="-8210"/>
          <a:stretch/>
        </p:blipFill>
        <p:spPr bwMode="auto">
          <a:xfrm>
            <a:off x="745067" y="1916832"/>
            <a:ext cx="6214533" cy="4083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G:\INFORMATION\Bilder_Produktinfos\M\Bilddaten\300_DPI\1905\81947-15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2138"/>
          <a:stretch/>
        </p:blipFill>
        <p:spPr bwMode="auto">
          <a:xfrm rot="5400000">
            <a:off x="5872629" y="3640539"/>
            <a:ext cx="4178724" cy="7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3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580112" y="214313"/>
            <a:ext cx="3135263" cy="285750"/>
          </a:xfrm>
        </p:spPr>
        <p:txBody>
          <a:bodyPr/>
          <a:lstStyle/>
          <a:p>
            <a:r>
              <a:rPr lang="de-DE" dirty="0"/>
              <a:t>Maintenance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Storage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your</a:t>
            </a:r>
            <a:r>
              <a:rPr lang="de-DE" dirty="0"/>
              <a:t> F. DICK </a:t>
            </a:r>
            <a:r>
              <a:rPr lang="de-DE" dirty="0" err="1" smtClean="0"/>
              <a:t>Knives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807580" cy="42123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5" y="2644375"/>
            <a:ext cx="4797079" cy="9396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221087"/>
            <a:ext cx="4390248" cy="7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580112" y="214313"/>
            <a:ext cx="3135263" cy="285750"/>
          </a:xfrm>
        </p:spPr>
        <p:txBody>
          <a:bodyPr/>
          <a:lstStyle/>
          <a:p>
            <a:r>
              <a:rPr lang="de-DE" dirty="0"/>
              <a:t>Maintenance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Transportation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your</a:t>
            </a:r>
            <a:r>
              <a:rPr lang="de-DE" dirty="0"/>
              <a:t> F. DICK </a:t>
            </a:r>
            <a:r>
              <a:rPr lang="de-DE" dirty="0" err="1" smtClean="0"/>
              <a:t>Knives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15125" y="1537404"/>
            <a:ext cx="4283942" cy="48987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267744" y="594928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Example</a:t>
            </a:r>
            <a:r>
              <a:rPr lang="de-DE" sz="1400" dirty="0" smtClean="0"/>
              <a:t>: </a:t>
            </a:r>
            <a:r>
              <a:rPr lang="de-DE" sz="1400" dirty="0" err="1" smtClean="0"/>
              <a:t>Culinary</a:t>
            </a:r>
            <a:r>
              <a:rPr lang="de-DE" sz="1400" dirty="0" smtClean="0"/>
              <a:t> Bag </a:t>
            </a:r>
            <a:r>
              <a:rPr lang="de-DE" sz="1400" dirty="0" err="1" smtClean="0"/>
              <a:t>with</a:t>
            </a:r>
            <a:r>
              <a:rPr lang="de-DE" sz="1400" dirty="0" smtClean="0"/>
              <a:t> Premier Plus </a:t>
            </a:r>
            <a:r>
              <a:rPr lang="de-DE" sz="1400" dirty="0" err="1" smtClean="0"/>
              <a:t>knives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355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0118E-C867-4D5E-AC76-6367DC2E9D28}" type="datetime1">
              <a:rPr lang="de-DE" smtClean="0"/>
              <a:t>05.07.2018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95536" y="1700808"/>
            <a:ext cx="2808312" cy="3528392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Thank</a:t>
            </a:r>
            <a:r>
              <a:rPr lang="de-DE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you</a:t>
            </a:r>
            <a:r>
              <a:rPr lang="de-DE" sz="3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!</a:t>
            </a:r>
            <a:endParaRPr lang="de-DE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969303"/>
              </p:ext>
            </p:extLst>
          </p:nvPr>
        </p:nvGraphicFramePr>
        <p:xfrm>
          <a:off x="3779912" y="569706"/>
          <a:ext cx="4392488" cy="61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Acrobat Document" r:id="rId3" imgW="13151839" imgH="18486099" progId="AcroExch.Document.11">
                  <p:embed/>
                </p:oleObj>
              </mc:Choice>
              <mc:Fallback>
                <p:oleObj name="Acrobat Document" r:id="rId3" imgW="13151839" imgH="18486099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9912" y="569706"/>
                        <a:ext cx="4392488" cy="61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2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History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Tradition: </a:t>
            </a:r>
            <a:r>
              <a:rPr lang="de-DE" dirty="0" smtClean="0">
                <a:solidFill>
                  <a:srgbClr val="FF0000"/>
                </a:solidFill>
              </a:rPr>
              <a:t>A </a:t>
            </a:r>
            <a:r>
              <a:rPr lang="de-DE" dirty="0" err="1" smtClean="0">
                <a:solidFill>
                  <a:srgbClr val="FF0000"/>
                </a:solidFill>
              </a:rPr>
              <a:t>history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that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started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two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centuries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ago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Founded in 1778 as file cutter workshop, Friedr. Dick in Esslingen/Germany is still family owned after </a:t>
            </a:r>
            <a:r>
              <a:rPr lang="en-GB" dirty="0" smtClean="0"/>
              <a:t>240 years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87018"/>
            <a:ext cx="4701434" cy="211779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35755"/>
            <a:ext cx="1878645" cy="26690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6726" y="579498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Paul Friedrich Dick</a:t>
            </a:r>
            <a:endParaRPr lang="de-DE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 bwMode="auto">
          <a:xfrm>
            <a:off x="2300774" y="3068960"/>
            <a:ext cx="1651691" cy="266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082503" y="579498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First Factory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5360805" y="579498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Former Factory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3741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History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251520" y="1000125"/>
            <a:ext cx="8712968" cy="571500"/>
          </a:xfrm>
        </p:spPr>
        <p:txBody>
          <a:bodyPr>
            <a:norm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Tradition: </a:t>
            </a:r>
            <a:r>
              <a:rPr lang="de-DE" dirty="0" err="1" smtClean="0">
                <a:solidFill>
                  <a:srgbClr val="FF0000"/>
                </a:solidFill>
              </a:rPr>
              <a:t>Product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presentation</a:t>
            </a:r>
            <a:r>
              <a:rPr lang="de-DE" dirty="0" smtClean="0">
                <a:solidFill>
                  <a:srgbClr val="FF0000"/>
                </a:solidFill>
              </a:rPr>
              <a:t> – A </a:t>
            </a:r>
            <a:r>
              <a:rPr lang="de-DE" dirty="0" err="1" smtClean="0">
                <a:solidFill>
                  <a:srgbClr val="FF0000"/>
                </a:solidFill>
              </a:rPr>
              <a:t>century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ago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nowadays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3567"/>
          <a:stretch/>
        </p:blipFill>
        <p:spPr bwMode="auto">
          <a:xfrm>
            <a:off x="778247" y="1976404"/>
            <a:ext cx="2661509" cy="361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1560" y="56415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World Exposition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US, 1893</a:t>
            </a:r>
            <a:endParaRPr lang="de-DE" sz="14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6420" r="5727" b="10741"/>
          <a:stretch/>
        </p:blipFill>
        <p:spPr>
          <a:xfrm>
            <a:off x="3923928" y="1976404"/>
            <a:ext cx="4735587" cy="361088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499992" y="5641503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/>
              <a:t>Ambiente Show in Germany, 2018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34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Data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The </a:t>
            </a:r>
            <a:r>
              <a:rPr lang="de-DE" b="1" dirty="0" smtClean="0">
                <a:solidFill>
                  <a:srgbClr val="FF0000"/>
                </a:solidFill>
              </a:rPr>
              <a:t>F. DICK Group </a:t>
            </a:r>
            <a:r>
              <a:rPr lang="de-DE" dirty="0" err="1" smtClean="0">
                <a:solidFill>
                  <a:srgbClr val="FF0000"/>
                </a:solidFill>
              </a:rPr>
              <a:t>nowadays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8135937" cy="4679925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717675" algn="l"/>
                <a:tab pos="2006600" algn="l"/>
              </a:tabLst>
            </a:pPr>
            <a:r>
              <a:rPr lang="en-US" dirty="0" smtClean="0"/>
              <a:t>Employees:</a:t>
            </a:r>
            <a:r>
              <a:rPr lang="en-US" dirty="0"/>
              <a:t>	        		240</a:t>
            </a:r>
          </a:p>
          <a:p>
            <a:pPr marL="0" indent="0">
              <a:buNone/>
              <a:tabLst>
                <a:tab pos="1717675" algn="l"/>
                <a:tab pos="2006600" algn="l"/>
              </a:tabLst>
            </a:pPr>
            <a:r>
              <a:rPr lang="en-US" dirty="0"/>
              <a:t>Export quota:	       		65 %</a:t>
            </a:r>
          </a:p>
          <a:p>
            <a:pPr marL="0" indent="0">
              <a:buNone/>
              <a:tabLst>
                <a:tab pos="1717675" algn="l"/>
                <a:tab pos="2006600" algn="l"/>
              </a:tabLst>
            </a:pPr>
            <a:r>
              <a:rPr lang="en-US" dirty="0"/>
              <a:t>Group turnover:      		~ </a:t>
            </a:r>
            <a:r>
              <a:rPr lang="en-US" dirty="0" smtClean="0"/>
              <a:t>40 </a:t>
            </a:r>
            <a:r>
              <a:rPr lang="en-US" dirty="0"/>
              <a:t>Mio. Euro</a:t>
            </a:r>
            <a:endParaRPr lang="en-US" sz="2400" dirty="0" smtClean="0"/>
          </a:p>
          <a:p>
            <a:pPr marL="0" indent="0">
              <a:buNone/>
              <a:tabLst>
                <a:tab pos="1717675" algn="l"/>
                <a:tab pos="2006600" algn="l"/>
              </a:tabLst>
            </a:pPr>
            <a:r>
              <a:rPr lang="en-US" dirty="0"/>
              <a:t>Factory space  Deizisau:	</a:t>
            </a:r>
            <a:r>
              <a:rPr lang="en-US" dirty="0" smtClean="0"/>
              <a:t>8.000 </a:t>
            </a:r>
            <a:r>
              <a:rPr lang="en-US" dirty="0"/>
              <a:t>m²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3337369"/>
            <a:ext cx="5688632" cy="246789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286000" y="58052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/>
              <a:t>Our headquarters and production site in Deizisau/Germany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7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Data</a:t>
            </a:r>
            <a:endParaRPr lang="de-DE" dirty="0"/>
          </a:p>
        </p:txBody>
      </p:sp>
      <p:pic>
        <p:nvPicPr>
          <p:cNvPr id="2050" name="Picture 2" descr="G:\PM\PROJEKTE\Weltkarte Dick Kunden\dick_weltkarte_hq_en_r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-1"/>
          <a:stretch/>
        </p:blipFill>
        <p:spPr bwMode="auto">
          <a:xfrm>
            <a:off x="611560" y="945662"/>
            <a:ext cx="7776864" cy="53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Chef‘s</a:t>
            </a:r>
            <a:r>
              <a:rPr lang="de-DE" dirty="0" smtClean="0"/>
              <a:t> </a:t>
            </a:r>
            <a:r>
              <a:rPr lang="de-DE" dirty="0" err="1" smtClean="0"/>
              <a:t>Knives</a:t>
            </a:r>
            <a:endParaRPr lang="de-DE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1295636" y="1412776"/>
            <a:ext cx="6552728" cy="571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Quality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Factors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a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Chef‘s</a:t>
            </a:r>
            <a:r>
              <a:rPr lang="de-DE" sz="2400" b="1" dirty="0" smtClean="0">
                <a:solidFill>
                  <a:srgbClr val="FF0000"/>
                </a:solidFill>
                <a:latin typeface="Frutiger 55" pitchFamily="34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Frutiger 55" pitchFamily="34" charset="0"/>
              </a:rPr>
              <a:t>Knife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utiger 55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03648" y="2132856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 smtClean="0">
                <a:latin typeface="Frutiger 55" pitchFamily="34" charset="0"/>
              </a:rPr>
              <a:t>How</a:t>
            </a:r>
            <a:r>
              <a:rPr lang="de-DE" i="1" dirty="0" smtClean="0">
                <a:latin typeface="Frutiger 55" pitchFamily="34" charset="0"/>
              </a:rPr>
              <a:t> </a:t>
            </a:r>
            <a:r>
              <a:rPr lang="de-DE" i="1" dirty="0" err="1" smtClean="0">
                <a:latin typeface="Frutiger 55" pitchFamily="34" charset="0"/>
              </a:rPr>
              <a:t>to</a:t>
            </a:r>
            <a:r>
              <a:rPr lang="de-DE" i="1" dirty="0" smtClean="0">
                <a:latin typeface="Frutiger 55" pitchFamily="34" charset="0"/>
              </a:rPr>
              <a:t> </a:t>
            </a:r>
            <a:r>
              <a:rPr lang="de-DE" i="1" dirty="0" err="1">
                <a:latin typeface="Frutiger 55" pitchFamily="34" charset="0"/>
              </a:rPr>
              <a:t>spot</a:t>
            </a:r>
            <a:r>
              <a:rPr lang="de-DE" i="1" dirty="0">
                <a:latin typeface="Frutiger 55" pitchFamily="34" charset="0"/>
              </a:rPr>
              <a:t> </a:t>
            </a:r>
            <a:r>
              <a:rPr lang="de-DE" i="1" dirty="0" err="1" smtClean="0">
                <a:latin typeface="Frutiger 55" pitchFamily="34" charset="0"/>
              </a:rPr>
              <a:t>quality</a:t>
            </a:r>
            <a:r>
              <a:rPr lang="de-DE" i="1" dirty="0" smtClean="0">
                <a:latin typeface="Frutiger 55" pitchFamily="34" charset="0"/>
              </a:rPr>
              <a:t> </a:t>
            </a:r>
            <a:r>
              <a:rPr lang="de-DE" i="1" dirty="0" err="1" smtClean="0">
                <a:latin typeface="Frutiger 55" pitchFamily="34" charset="0"/>
              </a:rPr>
              <a:t>and</a:t>
            </a:r>
            <a:r>
              <a:rPr lang="de-DE" i="1" dirty="0" smtClean="0">
                <a:latin typeface="Frutiger 55" pitchFamily="34" charset="0"/>
              </a:rPr>
              <a:t> </a:t>
            </a:r>
            <a:r>
              <a:rPr lang="en-US" i="1" dirty="0" smtClean="0">
                <a:latin typeface="Frutiger 55" pitchFamily="34" charset="0"/>
              </a:rPr>
              <a:t>what to look out for when buying a knife</a:t>
            </a:r>
          </a:p>
          <a:p>
            <a:pPr algn="ctr"/>
            <a:endParaRPr lang="de-DE" i="1" dirty="0">
              <a:latin typeface="Frutiger 55" pitchFamily="34" charset="0"/>
            </a:endParaRPr>
          </a:p>
        </p:txBody>
      </p:sp>
      <p:pic>
        <p:nvPicPr>
          <p:cNvPr id="17410" name="Picture 2" descr="G:\INFORMATION\Bilder_Produktinfos\M\Bilddaten\Applikationsbilder\PRODUKTION + QUALITÄT\Schleifen_Handarbeit_Band_S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973" r="6097" b="16581"/>
          <a:stretch/>
        </p:blipFill>
        <p:spPr bwMode="auto">
          <a:xfrm>
            <a:off x="1295637" y="3056186"/>
            <a:ext cx="6552728" cy="32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A1FF-671B-4A04-B426-1BD9AF055AB7}" type="datetime1">
              <a:rPr lang="de-DE" smtClean="0"/>
              <a:t>05.07.2018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Quality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Quality </a:t>
            </a:r>
            <a:r>
              <a:rPr lang="de-DE" dirty="0" err="1" smtClean="0">
                <a:solidFill>
                  <a:srgbClr val="FF0000"/>
                </a:solidFill>
              </a:rPr>
              <a:t>Factors</a:t>
            </a:r>
            <a:r>
              <a:rPr lang="de-DE" dirty="0" smtClean="0">
                <a:solidFill>
                  <a:srgbClr val="FF0000"/>
                </a:solidFill>
              </a:rPr>
              <a:t> of </a:t>
            </a:r>
            <a:r>
              <a:rPr lang="de-DE" dirty="0" err="1" smtClean="0">
                <a:solidFill>
                  <a:srgbClr val="FF0000"/>
                </a:solidFill>
              </a:rPr>
              <a:t>Chef`s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Knives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68313" y="1628800"/>
            <a:ext cx="7704087" cy="46799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Knives </a:t>
            </a:r>
            <a:r>
              <a:rPr lang="en-US" dirty="0"/>
              <a:t>are made out of high quality stainless steel</a:t>
            </a:r>
            <a:br>
              <a:rPr lang="en-US" dirty="0"/>
            </a:br>
            <a:r>
              <a:rPr lang="en-US" dirty="0"/>
              <a:t>e.g. Premier Plus made out of </a:t>
            </a:r>
            <a:r>
              <a:rPr lang="en-US" b="1" i="1" dirty="0" smtClean="0"/>
              <a:t>X50CrMoV15</a:t>
            </a:r>
            <a:endParaRPr lang="en-US" b="1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Hardness of F. DICK knives: </a:t>
            </a:r>
            <a:r>
              <a:rPr lang="en-US" b="1" dirty="0" smtClean="0"/>
              <a:t>55 – 62 HRC</a:t>
            </a:r>
          </a:p>
          <a:p>
            <a:pPr>
              <a:spcAft>
                <a:spcPts val="600"/>
              </a:spcAft>
            </a:pPr>
            <a:r>
              <a:rPr lang="en-US" dirty="0"/>
              <a:t>Geometry of the cutting edge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Continuous tang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Ergonomic design and material of </a:t>
            </a:r>
            <a:r>
              <a:rPr lang="en-US" dirty="0"/>
              <a:t>the </a:t>
            </a:r>
            <a:r>
              <a:rPr lang="en-US" dirty="0" smtClean="0"/>
              <a:t>handle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Materials conform </a:t>
            </a:r>
            <a:r>
              <a:rPr lang="en-US" dirty="0"/>
              <a:t>to hygienic </a:t>
            </a:r>
            <a:r>
              <a:rPr lang="en-US" dirty="0" smtClean="0"/>
              <a:t>regulations</a:t>
            </a:r>
          </a:p>
          <a:p>
            <a:pPr marL="0" indent="0">
              <a:spcAft>
                <a:spcPts val="600"/>
              </a:spcAft>
              <a:buNone/>
            </a:pPr>
            <a:endParaRPr lang="en-US" b="1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	</a:t>
            </a:r>
            <a:r>
              <a:rPr lang="en-US" b="1" dirty="0" smtClean="0"/>
              <a:t>Result</a:t>
            </a:r>
            <a:r>
              <a:rPr lang="en-US" dirty="0" smtClean="0"/>
              <a:t>:	</a:t>
            </a:r>
            <a:r>
              <a:rPr lang="en-US" b="1" dirty="0" smtClean="0"/>
              <a:t>Outstanding </a:t>
            </a:r>
            <a:r>
              <a:rPr lang="en-US" b="1" dirty="0"/>
              <a:t>cutting </a:t>
            </a:r>
            <a:r>
              <a:rPr lang="en-US" b="1" dirty="0" smtClean="0"/>
              <a:t>performance</a:t>
            </a: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 smtClean="0"/>
          </a:p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87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CK">
      <a:majorFont>
        <a:latin typeface="Frutiger 55"/>
        <a:ea typeface=""/>
        <a:cs typeface=""/>
      </a:majorFont>
      <a:minorFont>
        <a:latin typeface="Frutiger 45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Bildschirmpräsentation (4:3)</PresentationFormat>
  <Paragraphs>263</Paragraphs>
  <Slides>38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38</vt:i4>
      </vt:variant>
    </vt:vector>
  </HeadingPairs>
  <TitlesOfParts>
    <vt:vector size="43" baseType="lpstr">
      <vt:lpstr>Larissa</vt:lpstr>
      <vt:lpstr>Clip</vt:lpstr>
      <vt:lpstr>Bild</vt:lpstr>
      <vt:lpstr>Photo Editor Photo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Melinda Triebe</dc:creator>
  <cp:lastModifiedBy>Kohler M. [Friedr. Dick GmbH &amp; Co. KG]</cp:lastModifiedBy>
  <cp:revision>123</cp:revision>
  <dcterms:created xsi:type="dcterms:W3CDTF">2015-02-06T12:10:54Z</dcterms:created>
  <dcterms:modified xsi:type="dcterms:W3CDTF">2018-07-05T12:02:21Z</dcterms:modified>
</cp:coreProperties>
</file>